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2"/>
  </p:notesMasterIdLst>
  <p:sldIdLst>
    <p:sldId id="256" r:id="rId2"/>
    <p:sldId id="370" r:id="rId3"/>
    <p:sldId id="371" r:id="rId4"/>
    <p:sldId id="279" r:id="rId5"/>
    <p:sldId id="280" r:id="rId6"/>
    <p:sldId id="281" r:id="rId7"/>
    <p:sldId id="283" r:id="rId8"/>
    <p:sldId id="282" r:id="rId9"/>
    <p:sldId id="359" r:id="rId10"/>
    <p:sldId id="285" r:id="rId11"/>
    <p:sldId id="286" r:id="rId12"/>
    <p:sldId id="369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13" r:id="rId29"/>
    <p:sldId id="314" r:id="rId30"/>
    <p:sldId id="363" r:id="rId31"/>
    <p:sldId id="364" r:id="rId32"/>
    <p:sldId id="365" r:id="rId33"/>
    <p:sldId id="319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66" r:id="rId42"/>
    <p:sldId id="329" r:id="rId43"/>
    <p:sldId id="330" r:id="rId44"/>
    <p:sldId id="331" r:id="rId45"/>
    <p:sldId id="332" r:id="rId46"/>
    <p:sldId id="333" r:id="rId47"/>
    <p:sldId id="334" r:id="rId48"/>
    <p:sldId id="367" r:id="rId49"/>
    <p:sldId id="337" r:id="rId50"/>
    <p:sldId id="361" r:id="rId51"/>
    <p:sldId id="339" r:id="rId52"/>
    <p:sldId id="368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</p:sldIdLst>
  <p:sldSz cx="9144000" cy="6858000" type="screen4x3"/>
  <p:notesSz cx="6858000" cy="9144000"/>
  <p:custDataLst>
    <p:tags r:id="rId6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532A"/>
    <a:srgbClr val="9BD3CA"/>
    <a:srgbClr val="FEBD0F"/>
    <a:srgbClr val="F5F5F5"/>
    <a:srgbClr val="AFD180"/>
    <a:srgbClr val="EE84A3"/>
    <a:srgbClr val="7EC8B9"/>
    <a:srgbClr val="AEDBD4"/>
    <a:srgbClr val="F14A4C"/>
    <a:srgbClr val="FDB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6C82B-FCC9-4454-B5F2-1247C664F608}" v="22" dt="2024-05-15T11:09:53.070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7" autoAdjust="0"/>
    <p:restoredTop sz="95962" autoAdjust="0"/>
  </p:normalViewPr>
  <p:slideViewPr>
    <p:cSldViewPr snapToGrid="0" showGuides="1">
      <p:cViewPr varScale="1">
        <p:scale>
          <a:sx n="60" d="100"/>
          <a:sy n="60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tags" Target="tags/tag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b9bbc01a-4a73-4acb-9616-b5cc44baf377" providerId="ADAL" clId="{A5F6C82B-FCC9-4454-B5F2-1247C664F608}"/>
    <pc:docChg chg="custSel addSld delSld modSld sldOrd">
      <pc:chgData name="C. Tatton" userId="b9bbc01a-4a73-4acb-9616-b5cc44baf377" providerId="ADAL" clId="{A5F6C82B-FCC9-4454-B5F2-1247C664F608}" dt="2024-05-15T11:09:53.069" v="41"/>
      <pc:docMkLst>
        <pc:docMk/>
      </pc:docMkLst>
      <pc:sldChg chg="addSp modSp add mod ord modTransition">
        <pc:chgData name="C. Tatton" userId="b9bbc01a-4a73-4acb-9616-b5cc44baf377" providerId="ADAL" clId="{A5F6C82B-FCC9-4454-B5F2-1247C664F608}" dt="2024-05-15T11:05:26.495" v="8"/>
        <pc:sldMkLst>
          <pc:docMk/>
          <pc:sldMk cId="0" sldId="256"/>
        </pc:sldMkLst>
        <pc:spChg chg="add mod">
          <ac:chgData name="C. Tatton" userId="b9bbc01a-4a73-4acb-9616-b5cc44baf377" providerId="ADAL" clId="{A5F6C82B-FCC9-4454-B5F2-1247C664F608}" dt="2024-05-15T11:05:08.029" v="6" actId="1076"/>
          <ac:spMkLst>
            <pc:docMk/>
            <pc:sldMk cId="0" sldId="256"/>
            <ac:spMk id="28" creationId="{90E27963-A669-2E4D-985D-394D09897A32}"/>
          </ac:spMkLst>
        </pc:spChg>
      </pc:sldChg>
      <pc:sldChg chg="delSp del mod">
        <pc:chgData name="C. Tatton" userId="b9bbc01a-4a73-4acb-9616-b5cc44baf377" providerId="ADAL" clId="{A5F6C82B-FCC9-4454-B5F2-1247C664F608}" dt="2024-05-15T11:06:19.417" v="14" actId="2696"/>
        <pc:sldMkLst>
          <pc:docMk/>
          <pc:sldMk cId="3600036745" sldId="257"/>
        </pc:sldMkLst>
        <pc:spChg chg="del">
          <ac:chgData name="C. Tatton" userId="b9bbc01a-4a73-4acb-9616-b5cc44baf377" providerId="ADAL" clId="{A5F6C82B-FCC9-4454-B5F2-1247C664F608}" dt="2024-05-15T11:04:58.993" v="4" actId="21"/>
          <ac:spMkLst>
            <pc:docMk/>
            <pc:sldMk cId="3600036745" sldId="257"/>
            <ac:spMk id="28" creationId="{90E27963-A669-2E4D-985D-394D09897A32}"/>
          </ac:spMkLst>
        </pc:spChg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2516742067" sldId="277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2152697252" sldId="278"/>
        </pc:sldMkLst>
      </pc:sldChg>
      <pc:sldChg chg="ord">
        <pc:chgData name="C. Tatton" userId="b9bbc01a-4a73-4acb-9616-b5cc44baf377" providerId="ADAL" clId="{A5F6C82B-FCC9-4454-B5F2-1247C664F608}" dt="2024-05-15T11:07:50.888" v="24"/>
        <pc:sldMkLst>
          <pc:docMk/>
          <pc:sldMk cId="1143180964" sldId="283"/>
        </pc:sldMkLst>
      </pc:sldChg>
      <pc:sldChg chg="addSp modSp mod">
        <pc:chgData name="C. Tatton" userId="b9bbc01a-4a73-4acb-9616-b5cc44baf377" providerId="ADAL" clId="{A5F6C82B-FCC9-4454-B5F2-1247C664F608}" dt="2024-05-15T11:09:53.069" v="41"/>
        <pc:sldMkLst>
          <pc:docMk/>
          <pc:sldMk cId="1968622992" sldId="285"/>
        </pc:sldMkLst>
        <pc:grpChg chg="add mod">
          <ac:chgData name="C. Tatton" userId="b9bbc01a-4a73-4acb-9616-b5cc44baf377" providerId="ADAL" clId="{A5F6C82B-FCC9-4454-B5F2-1247C664F608}" dt="2024-05-15T11:09:41.855" v="39"/>
          <ac:grpSpMkLst>
            <pc:docMk/>
            <pc:sldMk cId="1968622992" sldId="285"/>
            <ac:grpSpMk id="2" creationId="{64569661-6DDA-C93E-2706-C9D00F111436}"/>
          </ac:grpSpMkLst>
        </pc:grpChg>
        <pc:graphicFrameChg chg="modGraphic">
          <ac:chgData name="C. Tatton" userId="b9bbc01a-4a73-4acb-9616-b5cc44baf377" providerId="ADAL" clId="{A5F6C82B-FCC9-4454-B5F2-1247C664F608}" dt="2024-05-15T11:09:41.413" v="38" actId="20577"/>
          <ac:graphicFrameMkLst>
            <pc:docMk/>
            <pc:sldMk cId="1968622992" sldId="285"/>
            <ac:graphicFrameMk id="4" creationId="{D5D9C4AA-0F80-C443-A28C-79D97E6DEF5C}"/>
          </ac:graphicFrameMkLst>
        </pc:graphicFrameChg>
        <pc:picChg chg="mod">
          <ac:chgData name="C. Tatton" userId="b9bbc01a-4a73-4acb-9616-b5cc44baf377" providerId="ADAL" clId="{A5F6C82B-FCC9-4454-B5F2-1247C664F608}" dt="2024-05-15T11:09:41.855" v="39"/>
          <ac:picMkLst>
            <pc:docMk/>
            <pc:sldMk cId="1968622992" sldId="285"/>
            <ac:picMk id="3" creationId="{CF294BFA-DB9C-7F18-2B56-B2646051E808}"/>
          </ac:picMkLst>
        </pc:picChg>
        <pc:picChg chg="mod">
          <ac:chgData name="C. Tatton" userId="b9bbc01a-4a73-4acb-9616-b5cc44baf377" providerId="ADAL" clId="{A5F6C82B-FCC9-4454-B5F2-1247C664F608}" dt="2024-05-15T11:09:41.855" v="39"/>
          <ac:picMkLst>
            <pc:docMk/>
            <pc:sldMk cId="1968622992" sldId="285"/>
            <ac:picMk id="5" creationId="{D2E5400D-6852-0C98-A3A0-23E7958B735C}"/>
          </ac:picMkLst>
        </pc:picChg>
        <pc:picChg chg="add mod">
          <ac:chgData name="C. Tatton" userId="b9bbc01a-4a73-4acb-9616-b5cc44baf377" providerId="ADAL" clId="{A5F6C82B-FCC9-4454-B5F2-1247C664F608}" dt="2024-05-15T11:09:53.069" v="41"/>
          <ac:picMkLst>
            <pc:docMk/>
            <pc:sldMk cId="1968622992" sldId="285"/>
            <ac:picMk id="7" creationId="{1972A820-1399-3990-3F45-C3FEF82C854E}"/>
          </ac:picMkLst>
        </pc:picChg>
        <pc:picChg chg="mod">
          <ac:chgData name="C. Tatton" userId="b9bbc01a-4a73-4acb-9616-b5cc44baf377" providerId="ADAL" clId="{A5F6C82B-FCC9-4454-B5F2-1247C664F608}" dt="2024-05-15T11:09:50.604" v="40" actId="1076"/>
          <ac:picMkLst>
            <pc:docMk/>
            <pc:sldMk cId="1968622992" sldId="285"/>
            <ac:picMk id="8" creationId="{E0E8B598-D74D-4448-90F0-47B778946521}"/>
          </ac:picMkLst>
        </pc:picChg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746372839" sldId="349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1890804822" sldId="350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1292519897" sldId="351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3296612816" sldId="352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3912103637" sldId="353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21277061" sldId="354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1232490154" sldId="355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2030822526" sldId="356"/>
        </pc:sldMkLst>
      </pc:sldChg>
      <pc:sldChg chg="del">
        <pc:chgData name="C. Tatton" userId="b9bbc01a-4a73-4acb-9616-b5cc44baf377" providerId="ADAL" clId="{A5F6C82B-FCC9-4454-B5F2-1247C664F608}" dt="2024-05-15T11:03:12.717" v="0" actId="2696"/>
        <pc:sldMkLst>
          <pc:docMk/>
          <pc:sldMk cId="602985388" sldId="357"/>
        </pc:sldMkLst>
      </pc:sldChg>
      <pc:sldChg chg="addSp modSp mod">
        <pc:chgData name="C. Tatton" userId="b9bbc01a-4a73-4acb-9616-b5cc44baf377" providerId="ADAL" clId="{A5F6C82B-FCC9-4454-B5F2-1247C664F608}" dt="2024-05-15T11:09:34.940" v="37" actId="14100"/>
        <pc:sldMkLst>
          <pc:docMk/>
          <pc:sldMk cId="2591482663" sldId="359"/>
        </pc:sldMkLst>
        <pc:grpChg chg="add mod">
          <ac:chgData name="C. Tatton" userId="b9bbc01a-4a73-4acb-9616-b5cc44baf377" providerId="ADAL" clId="{A5F6C82B-FCC9-4454-B5F2-1247C664F608}" dt="2024-05-15T11:09:34.940" v="37" actId="14100"/>
          <ac:grpSpMkLst>
            <pc:docMk/>
            <pc:sldMk cId="2591482663" sldId="359"/>
            <ac:grpSpMk id="3" creationId="{FB05A3D3-B27F-4E08-F7E1-A3AF3EC99B1D}"/>
          </ac:grpSpMkLst>
        </pc:grpChg>
        <pc:graphicFrameChg chg="modGraphic">
          <ac:chgData name="C. Tatton" userId="b9bbc01a-4a73-4acb-9616-b5cc44baf377" providerId="ADAL" clId="{A5F6C82B-FCC9-4454-B5F2-1247C664F608}" dt="2024-05-15T11:09:23.629" v="32" actId="20577"/>
          <ac:graphicFrameMkLst>
            <pc:docMk/>
            <pc:sldMk cId="2591482663" sldId="359"/>
            <ac:graphicFrameMk id="4" creationId="{D5D9C4AA-0F80-C443-A28C-79D97E6DEF5C}"/>
          </ac:graphicFrameMkLst>
        </pc:graphicFrameChg>
        <pc:picChg chg="add mod">
          <ac:chgData name="C. Tatton" userId="b9bbc01a-4a73-4acb-9616-b5cc44baf377" providerId="ADAL" clId="{A5F6C82B-FCC9-4454-B5F2-1247C664F608}" dt="2024-05-15T11:09:02.155" v="31" actId="1076"/>
          <ac:picMkLst>
            <pc:docMk/>
            <pc:sldMk cId="2591482663" sldId="359"/>
            <ac:picMk id="2" creationId="{14F9DA51-E9FD-7907-17EA-31C2126118FF}"/>
          </ac:picMkLst>
        </pc:picChg>
        <pc:picChg chg="mod">
          <ac:chgData name="C. Tatton" userId="b9bbc01a-4a73-4acb-9616-b5cc44baf377" providerId="ADAL" clId="{A5F6C82B-FCC9-4454-B5F2-1247C664F608}" dt="2024-05-15T11:09:34.940" v="37" actId="14100"/>
          <ac:picMkLst>
            <pc:docMk/>
            <pc:sldMk cId="2591482663" sldId="359"/>
            <ac:picMk id="8" creationId="{020623E5-6B79-CE55-51D3-A3867D6E9E8A}"/>
          </ac:picMkLst>
        </pc:picChg>
        <pc:picChg chg="mod">
          <ac:chgData name="C. Tatton" userId="b9bbc01a-4a73-4acb-9616-b5cc44baf377" providerId="ADAL" clId="{A5F6C82B-FCC9-4454-B5F2-1247C664F608}" dt="2024-05-15T11:09:34.940" v="37" actId="14100"/>
          <ac:picMkLst>
            <pc:docMk/>
            <pc:sldMk cId="2591482663" sldId="359"/>
            <ac:picMk id="9" creationId="{B83B22EC-838E-0C20-F7A8-0539C241EEE6}"/>
          </ac:picMkLst>
        </pc:picChg>
      </pc:sldChg>
      <pc:sldChg chg="new ord">
        <pc:chgData name="C. Tatton" userId="b9bbc01a-4a73-4acb-9616-b5cc44baf377" providerId="ADAL" clId="{A5F6C82B-FCC9-4454-B5F2-1247C664F608}" dt="2024-05-15T11:05:50.735" v="13"/>
        <pc:sldMkLst>
          <pc:docMk/>
          <pc:sldMk cId="1749702726" sldId="369"/>
        </pc:sldMkLst>
      </pc:sldChg>
      <pc:sldChg chg="add ord modTransition">
        <pc:chgData name="C. Tatton" userId="b9bbc01a-4a73-4acb-9616-b5cc44baf377" providerId="ADAL" clId="{A5F6C82B-FCC9-4454-B5F2-1247C664F608}" dt="2024-05-15T11:06:29.374" v="16"/>
        <pc:sldMkLst>
          <pc:docMk/>
          <pc:sldMk cId="0" sldId="370"/>
        </pc:sldMkLst>
      </pc:sldChg>
      <pc:sldChg chg="addSp delSp modSp add mod modTransition">
        <pc:chgData name="C. Tatton" userId="b9bbc01a-4a73-4acb-9616-b5cc44baf377" providerId="ADAL" clId="{A5F6C82B-FCC9-4454-B5F2-1247C664F608}" dt="2024-05-15T11:07:27.494" v="22" actId="1076"/>
        <pc:sldMkLst>
          <pc:docMk/>
          <pc:sldMk cId="0" sldId="371"/>
        </pc:sldMkLst>
        <pc:spChg chg="add mod">
          <ac:chgData name="C. Tatton" userId="b9bbc01a-4a73-4acb-9616-b5cc44baf377" providerId="ADAL" clId="{A5F6C82B-FCC9-4454-B5F2-1247C664F608}" dt="2024-05-15T11:07:21.691" v="21" actId="1076"/>
          <ac:spMkLst>
            <pc:docMk/>
            <pc:sldMk cId="0" sldId="371"/>
            <ac:spMk id="2" creationId="{7D9B56BB-5F59-A419-7267-CD50F40DB9B7}"/>
          </ac:spMkLst>
        </pc:spChg>
        <pc:spChg chg="del mod">
          <ac:chgData name="C. Tatton" userId="b9bbc01a-4a73-4acb-9616-b5cc44baf377" providerId="ADAL" clId="{A5F6C82B-FCC9-4454-B5F2-1247C664F608}" dt="2024-05-15T11:06:52.611" v="19" actId="478"/>
          <ac:spMkLst>
            <pc:docMk/>
            <pc:sldMk cId="0" sldId="371"/>
            <ac:spMk id="6" creationId="{7D9B56BB-5F59-A419-7267-CD50F40DB9B7}"/>
          </ac:spMkLst>
        </pc:spChg>
        <pc:spChg chg="mod">
          <ac:chgData name="C. Tatton" userId="b9bbc01a-4a73-4acb-9616-b5cc44baf377" providerId="ADAL" clId="{A5F6C82B-FCC9-4454-B5F2-1247C664F608}" dt="2024-05-15T11:06:46.598" v="18" actId="1076"/>
          <ac:spMkLst>
            <pc:docMk/>
            <pc:sldMk cId="0" sldId="371"/>
            <ac:spMk id="8" creationId="{55F10698-9611-90A9-EC28-E3B6EC082101}"/>
          </ac:spMkLst>
        </pc:spChg>
        <pc:spChg chg="mod">
          <ac:chgData name="C. Tatton" userId="b9bbc01a-4a73-4acb-9616-b5cc44baf377" providerId="ADAL" clId="{A5F6C82B-FCC9-4454-B5F2-1247C664F608}" dt="2024-05-15T11:07:27.494" v="22" actId="1076"/>
          <ac:spMkLst>
            <pc:docMk/>
            <pc:sldMk cId="0" sldId="371"/>
            <ac:spMk id="9" creationId="{A95AFCD7-3576-3D8A-6BE0-97C4F11EAA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1031E0F1-E3A6-4773-915D-86531ECA0B8C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8B284836-9ABC-4519-962C-5964297EDF4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954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6E70F-759F-4D52-9DAC-BBDD238B002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004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98A-F6B7-5248-851F-BB8E325FA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98A-F6B7-5248-851F-BB8E325FA7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7DC25-A9E5-45A1-9EE1-B420E317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2B6BE3-A09D-44CB-A4DB-BA06B0C80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3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5C6589-B517-432B-BFBD-F327F32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A335E9-970D-4897-883F-9B0D368E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8AD21C-1D9E-4F13-A397-6B77C653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2043D5-816A-48AE-AE1E-33D0BBE1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98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058010-2CC4-49DA-9C97-D0BF228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BCE12A-0057-4408-B2A2-8E151ACC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1A96A4-18DE-4E41-92B0-42857D82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2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F943B-190D-475D-AFBB-355732FA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F36A4E-58E1-40CB-B2C0-CF8A0A03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sz="2100"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sz="1500"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sz="1500"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E01514-1DCF-47BA-9B3A-A1A01EF4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CB11E-479C-48DA-B157-1552D58E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1E5FD-20CD-45FB-9B5A-6A60CA89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89E1E8-9ED1-4131-8906-99E4339F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9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D0DEE-0863-479B-9B22-A9B6FAC0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508DEF-E70F-4167-928E-AB08AA1C9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37D14-F837-4DBD-9108-DD0639A5D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90873C-6BA8-4638-B709-871FFC43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73F5A9-FBCD-4165-9895-4310DFE0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6436FB-DCDE-4977-922E-BA162227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3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60E95-431C-45DD-B1E7-BB54A00C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1B01F8-2EB8-40DB-94BB-FF15F03BF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6D6A1-1B75-4743-AD89-3F285DE9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E656D-964A-4695-9AFA-D6520C32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AA478-2AB3-48CF-855B-BA10CA68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4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FEF1A8-3CCE-42EB-88E0-4D8487DC7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D7E0AF-A7BC-4070-B3A9-49C9D58EE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61965-816B-4C32-80CB-44E4F446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6946EA-64CD-4657-9179-D66CDAB0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FDE961-9D76-42C7-A2FD-7CB31CC9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4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FDA6C-7E63-4A41-B482-A416130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62196-7567-4B2B-9C10-4E67A9F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8BB22-19CD-4C5A-84A6-FA6C740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DA56DF-1773-4176-BC3F-12BC255F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85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4C1EF0-D426-461F-86D4-15A33F557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6" b="98336" l="2854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4" y="-94306"/>
            <a:ext cx="919978" cy="925579"/>
          </a:xfrm>
          <a:prstGeom prst="rect">
            <a:avLst/>
          </a:prstGeom>
          <a:effectLst>
            <a:outerShdw blurRad="139700" dist="114300" dir="8100000" algn="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5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1" y="296887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ADC162-ACB8-4F64-AD73-EBBA68EDB2F9}"/>
              </a:ext>
            </a:extLst>
          </p:cNvPr>
          <p:cNvGrpSpPr/>
          <p:nvPr userDrawn="1"/>
        </p:nvGrpSpPr>
        <p:grpSpPr>
          <a:xfrm>
            <a:off x="-643876" y="-807116"/>
            <a:ext cx="1805803" cy="2394616"/>
            <a:chOff x="1412916" y="1645309"/>
            <a:chExt cx="3832184" cy="3832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7AD44BD-58BA-49D6-BA36-6FF17A3F80C8}"/>
                </a:ext>
              </a:extLst>
            </p:cNvPr>
            <p:cNvSpPr/>
            <p:nvPr/>
          </p:nvSpPr>
          <p:spPr>
            <a:xfrm>
              <a:off x="1412916" y="1645309"/>
              <a:ext cx="3832184" cy="38321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0" i="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0B6A866-3509-4B23-B893-49EEFDC0F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2941" y1="4134" x2="92157" y2="70079"/>
                          <a14:foregroundMark x1="53333" y1="54134" x2="79608" y2="85630"/>
                          <a14:foregroundMark x1="49804" y1="58268" x2="49412" y2="96654"/>
                          <a14:foregroundMark x1="46078" y1="54134" x2="21765" y2="86417"/>
                          <a14:foregroundMark x1="10784" y1="75787" x2="44510" y2="54724"/>
                          <a14:foregroundMark x1="47059" y1="52756" x2="36471" y2="94882"/>
                          <a14:foregroundMark x1="29804" y1="66142" x2="28235" y2="73228"/>
                          <a14:foregroundMark x1="55686" y1="86614" x2="60000" y2="96063"/>
                          <a14:foregroundMark x1="63725" y1="6299" x2="66275" y2="10433"/>
                          <a14:foregroundMark x1="13922" y1="30709" x2="14118" y2="42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293" y="1852550"/>
              <a:ext cx="3491346" cy="34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7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CE5AC54-8219-DA41-B340-BAFEBAE68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6" b="98336" l="2854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34" y="-116077"/>
            <a:ext cx="1226637" cy="925579"/>
          </a:xfrm>
          <a:prstGeom prst="rect">
            <a:avLst/>
          </a:prstGeom>
          <a:effectLst>
            <a:outerShdw blurRad="139700" dist="114300" dir="8100000" algn="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4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1AB6E-C314-4251-B85E-53E3685E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E64887-1A32-4EAD-8B5A-F4B83ACE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6D1DA5-44C1-4FCD-8AC2-C735064A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24871C-82BE-43D7-9E69-8CD44480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FDA6C-7E63-4A41-B482-A416130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62196-7567-4B2B-9C10-4E67A9F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8BB22-19CD-4C5A-84A6-FA6C740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DA56DF-1773-4176-BC3F-12BC255F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87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E78373E-3629-44F4-B1DA-8803A80EE739}"/>
              </a:ext>
            </a:extLst>
          </p:cNvPr>
          <p:cNvSpPr/>
          <p:nvPr userDrawn="1"/>
        </p:nvSpPr>
        <p:spPr>
          <a:xfrm>
            <a:off x="314325" y="1193800"/>
            <a:ext cx="8553450" cy="53721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0" i="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2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94" y="237512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4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94" y="237512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7C0CC45-1970-4416-9782-757CC969651B}"/>
              </a:ext>
            </a:extLst>
          </p:cNvPr>
          <p:cNvGrpSpPr/>
          <p:nvPr userDrawn="1"/>
        </p:nvGrpSpPr>
        <p:grpSpPr>
          <a:xfrm>
            <a:off x="-643876" y="-807116"/>
            <a:ext cx="1805803" cy="2394616"/>
            <a:chOff x="1412916" y="1645309"/>
            <a:chExt cx="3832184" cy="3832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178543B-F26B-4EC5-8EBB-A33D192F83E8}"/>
                </a:ext>
              </a:extLst>
            </p:cNvPr>
            <p:cNvSpPr/>
            <p:nvPr/>
          </p:nvSpPr>
          <p:spPr>
            <a:xfrm>
              <a:off x="1412916" y="1645309"/>
              <a:ext cx="3832184" cy="38321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0" i="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7C1DE7F-D59C-41A1-9314-DB20ED37D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2941" y1="4134" x2="92157" y2="70079"/>
                          <a14:foregroundMark x1="53333" y1="54134" x2="79608" y2="85630"/>
                          <a14:foregroundMark x1="49804" y1="58268" x2="49412" y2="96654"/>
                          <a14:foregroundMark x1="46078" y1="54134" x2="21765" y2="86417"/>
                          <a14:foregroundMark x1="10784" y1="75787" x2="44510" y2="54724"/>
                          <a14:foregroundMark x1="47059" y1="52756" x2="36471" y2="94882"/>
                          <a14:foregroundMark x1="29804" y1="66142" x2="28235" y2="73228"/>
                          <a14:foregroundMark x1="55686" y1="86614" x2="60000" y2="96063"/>
                          <a14:foregroundMark x1="63725" y1="6299" x2="66275" y2="10433"/>
                          <a14:foregroundMark x1="13922" y1="30709" x2="14118" y2="42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293" y="1852550"/>
              <a:ext cx="3491346" cy="34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3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FBF63-D17A-4207-87B5-1AD3477D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017355-EC22-42C5-82DD-7F77D349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33523C-5596-446C-8408-339E020A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50F13-3EC7-43DB-8F3F-8F92553F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E38FD-9C51-4CE1-83C5-A6CDADD6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1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EEB62-78E9-40A0-9742-EA43C8EC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820F9F-0354-44C3-A816-31DBB44A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3F940-6D71-4A89-95BD-82A5AC51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C71CAB-303E-4E00-8838-303F2BFC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042F4C-7DF1-47D4-917C-8924DEB7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B761E-FED5-41BD-AF9B-5E78FF47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57FFD6-26E0-446C-83C1-C7A27EF61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1795B6-36EF-46E4-8AA0-68ED3A86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22E9D8-E14C-479D-A80D-E60DACEC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86029F-C0B6-4055-9106-E1290384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A92878-EB83-44BD-B77A-FADA2409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0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CE54A-6C52-47C6-8F41-52EC630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181559-806B-4E5A-BD4C-ECA89EE4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22B830-A8F5-447B-B3CD-1C21CBE67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2277CC-954F-43C4-A1B2-1B98902A7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337B6F-6AC2-46FA-A850-5746F01EA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A3243B-AC4E-46DF-BA79-C1340BDC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2024/5/15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E9D944-7B6E-47FA-9DC2-67CDF05B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442221-65AA-45FD-80D3-19CCE649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7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olidDmnd">
          <a:fgClr>
            <a:srgbClr val="7EC8B9"/>
          </a:fgClr>
          <a:bgClr>
            <a:srgbClr val="AEDBD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1DDD3B-CA0B-2C4A-BB35-EA0125D68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同侧圆角矩形 4">
            <a:extLst>
              <a:ext uri="{FF2B5EF4-FFF2-40B4-BE49-F238E27FC236}">
                <a16:creationId xmlns:a16="http://schemas.microsoft.com/office/drawing/2014/main" id="{4277BA10-5FF9-414E-B9B7-E0BCD34077C8}"/>
              </a:ext>
            </a:extLst>
          </p:cNvPr>
          <p:cNvSpPr/>
          <p:nvPr userDrawn="1"/>
        </p:nvSpPr>
        <p:spPr>
          <a:xfrm>
            <a:off x="286565" y="250371"/>
            <a:ext cx="8570869" cy="6357258"/>
          </a:xfrm>
          <a:prstGeom prst="round2Same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i="0" dirty="0">
                <a:latin typeface="KaiTi" panose="02010609060101010101" pitchFamily="49" charset="-122"/>
                <a:ea typeface="KaiTi" panose="02010609060101010101" pitchFamily="49" charset="-122"/>
              </a:rPr>
              <a:t>生活</a:t>
            </a:r>
            <a:endParaRPr lang="en-US" altLang="zh-CN" sz="1800" b="0" i="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zh-CN" altLang="en-US" sz="1800" b="0" i="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5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7" r:id="rId2"/>
    <p:sldLayoutId id="2147483688" r:id="rId3"/>
    <p:sldLayoutId id="2147483689" r:id="rId4"/>
    <p:sldLayoutId id="2147483694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90" r:id="rId16"/>
    <p:sldLayoutId id="2147483650" r:id="rId17"/>
    <p:sldLayoutId id="2147483655" r:id="rId18"/>
    <p:sldLayoutId id="2147483686" r:id="rId19"/>
    <p:sldLayoutId id="2147483660" r:id="rId20"/>
    <p:sldLayoutId id="2147483661" r:id="rId21"/>
  </p:sldLayoutIdLst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cross+clipart&amp;source=images&amp;cd=&amp;cad=rja&amp;docid=uMB190uqqLwvIM&amp;tbnid=re4W2bEuOHgzYM:&amp;ved=&amp;url=http://all-free-download.com/free-vector/vector-clip-art/wrong_cross_clip_art_17112.html&amp;ei=mgdtUZqODYTy7AaM54GQBw&amp;bvm=bv.45175338,d.ZGU&amp;psig=AFQjCNFJr0jjl_-zOmiKW2eqPsCqlbsoEA&amp;ust=136618626642638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.uk/url?sa=i&amp;rct=j&amp;q=tick+clipart&amp;source=images&amp;cd=&amp;cad=rja&amp;docid=9xnT6N3e-_0D0M&amp;tbnid=rjTMrL_YmLJE8M:&amp;ved=&amp;url=http://www.canstockphoto.com/illustration/favourable.html&amp;ei=NQdtUc6jHu6X7Qav24DYBg&amp;bvm=bv.45175338,d.ZGU&amp;psig=AFQjCNEYMnIklPwLtfSXxegmwjrhNztdlg&amp;ust=136618616581191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tick+clipart&amp;source=images&amp;cd=&amp;cad=rja&amp;docid=9xnT6N3e-_0D0M&amp;tbnid=rjTMrL_YmLJE8M:&amp;ved=&amp;url=http://www.canstockphoto.com/illustration/favourable.html&amp;ei=NQdtUc6jHu6X7Qav24DYBg&amp;bvm=bv.45175338,d.ZGU&amp;psig=AFQjCNEYMnIklPwLtfSXxegmwjrhNztdlg&amp;ust=1366186165811917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tick+clipart&amp;source=images&amp;cd=&amp;cad=rja&amp;docid=9xnT6N3e-_0D0M&amp;tbnid=rjTMrL_YmLJE8M:&amp;ved=&amp;url=http://www.canstockphoto.com/illustration/favourable.html&amp;ei=NQdtUc6jHu6X7Qav24DYBg&amp;bvm=bv.45175338,d.ZGU&amp;psig=AFQjCNEYMnIklPwLtfSXxegmwjrhNztdlg&amp;ust=1366186165811917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tick+clipart&amp;source=images&amp;cd=&amp;cad=rja&amp;docid=9xnT6N3e-_0D0M&amp;tbnid=rjTMrL_YmLJE8M:&amp;ved=&amp;url=http://www.canstockphoto.com/illustration/favourable.html&amp;ei=NQdtUc6jHu6X7Qav24DYBg&amp;bvm=bv.45175338,d.ZGU&amp;psig=AFQjCNEYMnIklPwLtfSXxegmwjrhNztdlg&amp;ust=1366186165811917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274C62-C369-6BB9-EB89-1247FBE8E1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5400"/>
              <a:t>Learning objective: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3B67727-1125-9E6E-522E-0D3B0B3196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5913" y="3505200"/>
            <a:ext cx="7075487" cy="1524000"/>
          </a:xfrm>
        </p:spPr>
        <p:txBody>
          <a:bodyPr/>
          <a:lstStyle/>
          <a:p>
            <a:pPr algn="l" eaLnBrk="1" hangingPunct="1"/>
            <a:r>
              <a:rPr lang="en-US" altLang="zh-CN" sz="3600">
                <a:solidFill>
                  <a:schemeClr val="tx2"/>
                </a:solidFill>
              </a:rPr>
              <a:t>★</a:t>
            </a:r>
            <a:r>
              <a:rPr lang="en-US" altLang="zh-CN" sz="4000"/>
              <a:t>  To talk about what kind of food you like/dislike to eat.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0E27963-A669-2E4D-985D-394D09897A32}"/>
              </a:ext>
            </a:extLst>
          </p:cNvPr>
          <p:cNvSpPr txBox="1">
            <a:spLocks/>
          </p:cNvSpPr>
          <p:nvPr/>
        </p:nvSpPr>
        <p:spPr>
          <a:xfrm>
            <a:off x="1584117" y="867958"/>
            <a:ext cx="5807283" cy="1448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dirty="0">
                <a:latin typeface="Calibri" charset="0"/>
                <a:ea typeface="Calibri" charset="0"/>
                <a:cs typeface="Calibri" charset="0"/>
              </a:rPr>
              <a:t>5.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altLang="zh-CN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6000" dirty="0">
                <a:latin typeface="Kaiti SC" charset="-122"/>
                <a:ea typeface="Kaiti SC" charset="-122"/>
                <a:cs typeface="Calibri" charset="0"/>
              </a:rPr>
              <a:t> 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我吃米饭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br>
              <a:rPr lang="en-US" altLang="zh-CN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dirty="0">
                <a:latin typeface="Kaiti SC" charset="-122"/>
                <a:ea typeface="Kaiti SC" charset="-122"/>
                <a:cs typeface="Kaiti SC" charset="-122"/>
              </a:rPr>
              <a:t>       </a:t>
            </a:r>
            <a:r>
              <a:rPr lang="en" altLang="zh-CN" sz="32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wǒ</a:t>
            </a:r>
            <a:r>
              <a:rPr lang="en" altLang="zh-CN" sz="32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" altLang="zh-CN" sz="32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chī</a:t>
            </a:r>
            <a:r>
              <a:rPr lang="en" altLang="zh-CN" sz="32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" altLang="zh-CN" sz="32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mǐ</a:t>
            </a:r>
            <a:r>
              <a:rPr lang="en" altLang="zh-CN" sz="32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</a:t>
            </a:r>
            <a:r>
              <a:rPr lang="en" altLang="zh-CN" sz="32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fàn</a:t>
            </a:r>
            <a:endParaRPr lang="en-US" sz="3200" dirty="0">
              <a:latin typeface="Kaiti SC" charset="-122"/>
              <a:ea typeface="Kaiti SC" charset="-122"/>
              <a:cs typeface="Kai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5D9C4AA-0F80-C443-A28C-79D97E6DE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30049"/>
              </p:ext>
            </p:extLst>
          </p:nvPr>
        </p:nvGraphicFramePr>
        <p:xfrm>
          <a:off x="849345" y="2703751"/>
          <a:ext cx="7445307" cy="343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614">
                  <a:extLst>
                    <a:ext uri="{9D8B030D-6E8A-4147-A177-3AD203B41FA5}">
                      <a16:colId xmlns:a16="http://schemas.microsoft.com/office/drawing/2014/main" val="110966328"/>
                    </a:ext>
                  </a:extLst>
                </a:gridCol>
              </a:tblGrid>
              <a:tr h="1027219">
                <a:tc>
                  <a:txBody>
                    <a:bodyPr/>
                    <a:lstStyle/>
                    <a:p>
                      <a:r>
                        <a:rPr lang="zh-CN" altLang="en-US" sz="3000" dirty="0"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名字</a:t>
                      </a:r>
                      <a:r>
                        <a:rPr lang="en-US" altLang="zh-CN" sz="3000" dirty="0"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3000" dirty="0"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600" dirty="0"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Name</a:t>
                      </a:r>
                      <a:endParaRPr lang="zh-CN" altLang="en-US" sz="3000" dirty="0"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3000" dirty="0"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喜欢</a:t>
                      </a: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3000" dirty="0"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zh-CN" altLang="en-US" sz="3000" dirty="0">
                          <a:latin typeface="KaiTi" panose="02010609060101010101" pitchFamily="49" charset="-122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不喜欢</a:t>
                      </a:r>
                      <a:endParaRPr kumimoji="1" lang="en-GB" altLang="zh-CN" sz="3000" dirty="0"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3000" dirty="0"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Xiaoli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rice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eggs </a:t>
                      </a: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Fan fan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juice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water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Sam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pizza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boiled rice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Lily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noodles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bread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16612CC-C146-C343-97FC-D19EC5ED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6" y="1437961"/>
            <a:ext cx="7445307" cy="91613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zh-CN" altLang="en-US" sz="4400" b="1" u="sng" dirty="0">
                <a:solidFill>
                  <a:schemeClr val="tx1"/>
                </a:solidFill>
              </a:rPr>
              <a:t>听</a:t>
            </a:r>
            <a:r>
              <a:rPr kumimoji="1" lang="en-US" altLang="zh-CN" sz="4400" b="1" u="sng" dirty="0">
                <a:solidFill>
                  <a:schemeClr val="tx1"/>
                </a:solidFill>
              </a:rPr>
              <a:t>-answer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听句子1/2" descr="听句子1/2">
            <a:hlinkClick r:id="" action="ppaction://media"/>
            <a:extLst>
              <a:ext uri="{FF2B5EF4-FFF2-40B4-BE49-F238E27FC236}">
                <a16:creationId xmlns:a16="http://schemas.microsoft.com/office/drawing/2014/main" id="{E0E8B598-D74D-4448-90F0-47B778946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598" y="1680027"/>
            <a:ext cx="812800" cy="812800"/>
          </a:xfrm>
          <a:prstGeom prst="rect">
            <a:avLst/>
          </a:prstGeom>
        </p:spPr>
      </p:pic>
      <p:pic>
        <p:nvPicPr>
          <p:cNvPr id="9" name="听句子3/4" descr="听句子3/4">
            <a:hlinkClick r:id="" action="ppaction://media"/>
            <a:extLst>
              <a:ext uri="{FF2B5EF4-FFF2-40B4-BE49-F238E27FC236}">
                <a16:creationId xmlns:a16="http://schemas.microsoft.com/office/drawing/2014/main" id="{E101576A-C01B-E94D-8934-4A97E90A35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2039" y="1716123"/>
            <a:ext cx="812800" cy="812800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64569661-6DDA-C93E-2706-C9D00F111436}"/>
              </a:ext>
            </a:extLst>
          </p:cNvPr>
          <p:cNvGrpSpPr>
            <a:grpSpLocks/>
          </p:cNvGrpSpPr>
          <p:nvPr/>
        </p:nvGrpSpPr>
        <p:grpSpPr bwMode="auto">
          <a:xfrm>
            <a:off x="6526982" y="3244924"/>
            <a:ext cx="708008" cy="477595"/>
            <a:chOff x="336" y="2208"/>
            <a:chExt cx="1920" cy="1777"/>
          </a:xfrm>
        </p:grpSpPr>
        <p:pic>
          <p:nvPicPr>
            <p:cNvPr id="3" name="Picture 4" descr="Heart-clr-Web">
              <a:extLst>
                <a:ext uri="{FF2B5EF4-FFF2-40B4-BE49-F238E27FC236}">
                  <a16:creationId xmlns:a16="http://schemas.microsoft.com/office/drawing/2014/main" id="{CF294BFA-DB9C-7F18-2B56-B2646051E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08"/>
              <a:ext cx="1920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st-patricks-cross">
              <a:extLst>
                <a:ext uri="{FF2B5EF4-FFF2-40B4-BE49-F238E27FC236}">
                  <a16:creationId xmlns:a16="http://schemas.microsoft.com/office/drawing/2014/main" id="{D2E5400D-6852-0C98-A3A0-23E7958B7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36"/>
              <a:ext cx="153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Heart-clr-Web">
            <a:extLst>
              <a:ext uri="{FF2B5EF4-FFF2-40B4-BE49-F238E27FC236}">
                <a16:creationId xmlns:a16="http://schemas.microsoft.com/office/drawing/2014/main" id="{1972A820-1399-3990-3F45-C3FEF82C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85" y="3190202"/>
            <a:ext cx="544568" cy="47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3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BE67-4130-FF26-45FE-D1D81DFC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14217-D2A4-7F97-0C35-86E6107047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30BDC-90C0-C456-183E-5B8325E951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655" y="137231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茶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22210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347" y="1382160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水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20930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920" y="1181561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果汁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40727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5558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面包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21235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79" y="1827617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19900" dirty="0"/>
              <a:t>比萨饼</a:t>
            </a:r>
            <a:endParaRPr lang="en-GB" sz="19900" dirty="0"/>
          </a:p>
        </p:txBody>
      </p:sp>
    </p:spTree>
    <p:extLst>
      <p:ext uri="{BB962C8B-B14F-4D97-AF65-F5344CB8AC3E}">
        <p14:creationId xmlns:p14="http://schemas.microsoft.com/office/powerpoint/2010/main" val="39279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433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水果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19386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88" y="1289632"/>
            <a:ext cx="8208912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面条</a:t>
            </a:r>
            <a:endParaRPr lang="en-GB" sz="28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97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art-clr-Web">
            <a:extLst>
              <a:ext uri="{FF2B5EF4-FFF2-40B4-BE49-F238E27FC236}">
                <a16:creationId xmlns:a16="http://schemas.microsoft.com/office/drawing/2014/main" id="{3BEA4119-EE38-0929-9392-00CE296F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23622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>
            <a:extLst>
              <a:ext uri="{FF2B5EF4-FFF2-40B4-BE49-F238E27FC236}">
                <a16:creationId xmlns:a16="http://schemas.microsoft.com/office/drawing/2014/main" id="{C856F2E4-85C6-DCC9-B131-78CC7429C7F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267200"/>
            <a:ext cx="2295525" cy="2143125"/>
            <a:chOff x="336" y="2208"/>
            <a:chExt cx="1920" cy="1777"/>
          </a:xfrm>
        </p:grpSpPr>
        <p:pic>
          <p:nvPicPr>
            <p:cNvPr id="6153" name="Picture 4" descr="Heart-clr-Web">
              <a:extLst>
                <a:ext uri="{FF2B5EF4-FFF2-40B4-BE49-F238E27FC236}">
                  <a16:creationId xmlns:a16="http://schemas.microsoft.com/office/drawing/2014/main" id="{59BA572B-E593-84EC-5D3E-6977B77A6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08"/>
              <a:ext cx="1920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5" descr="st-patricks-cross">
              <a:extLst>
                <a:ext uri="{FF2B5EF4-FFF2-40B4-BE49-F238E27FC236}">
                  <a16:creationId xmlns:a16="http://schemas.microsoft.com/office/drawing/2014/main" id="{B7FCEE3B-C5FE-8C61-4479-043A4DF07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36"/>
              <a:ext cx="153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AutoShape 6">
            <a:extLst>
              <a:ext uri="{FF2B5EF4-FFF2-40B4-BE49-F238E27FC236}">
                <a16:creationId xmlns:a16="http://schemas.microsoft.com/office/drawing/2014/main" id="{199DFEDE-630D-DBDE-7E28-C72AF101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1285875"/>
            <a:ext cx="2438400" cy="1371600"/>
          </a:xfrm>
          <a:prstGeom prst="wedgeEllipseCallout">
            <a:avLst>
              <a:gd name="adj1" fmla="val -96810"/>
              <a:gd name="adj2" fmla="val 8645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647109EE-A60A-531C-6486-A6B13BE0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213100"/>
            <a:ext cx="3600450" cy="1371600"/>
          </a:xfrm>
          <a:prstGeom prst="wedgeEllipseCallout">
            <a:avLst>
              <a:gd name="adj1" fmla="val -55954"/>
              <a:gd name="adj2" fmla="val 839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5400" b="1">
                <a:solidFill>
                  <a:srgbClr val="3333CC"/>
                </a:solidFill>
                <a:latin typeface="Comic Sans MS" panose="030F0702030302020204" pitchFamily="66" charset="0"/>
              </a:rPr>
              <a:t>dis</a:t>
            </a:r>
            <a:r>
              <a:rPr lang="en-US" altLang="zh-CN" sz="5400" b="1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044842C-3F26-1F9D-BCBA-2851FF28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43000"/>
            <a:ext cx="28956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endParaRPr lang="en-US" altLang="zh-CN" sz="2400" b="1">
              <a:solidFill>
                <a:srgbClr val="3333CC"/>
              </a:solidFill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en-US" altLang="zh-CN" b="1"/>
              <a:t>   xǐ   huān</a:t>
            </a:r>
            <a:endParaRPr lang="zh-CN" altLang="en-US" b="1">
              <a:ea typeface="KaiTi" panose="02010609060101010101" pitchFamily="49" charset="-122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zh-CN" altLang="en-US" sz="8000" b="1"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</a:rPr>
              <a:t>喜欢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endParaRPr lang="en-US" altLang="zh-CN" sz="4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A9A8DDFA-3F96-7017-B47A-62D6B822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48200"/>
            <a:ext cx="345598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endParaRPr lang="en-US" altLang="zh-CN" sz="1800" b="1">
              <a:solidFill>
                <a:srgbClr val="3333CC"/>
              </a:solidFill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en-US" altLang="zh-CN" b="1"/>
              <a:t>   bù    xǐ  huān</a:t>
            </a:r>
            <a:endParaRPr lang="zh-CN" altLang="en-US" sz="11700" b="1">
              <a:ea typeface="KaiTi" panose="02010609060101010101" pitchFamily="49" charset="-122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zh-CN" altLang="en-US" sz="8000" b="1">
                <a:solidFill>
                  <a:srgbClr val="33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8000" b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endParaRPr lang="en-US" altLang="zh-CN" sz="44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07064-DD34-0E9F-71C3-0ABE965A582C}"/>
              </a:ext>
            </a:extLst>
          </p:cNvPr>
          <p:cNvSpPr txBox="1"/>
          <p:nvPr/>
        </p:nvSpPr>
        <p:spPr>
          <a:xfrm>
            <a:off x="3143250" y="214313"/>
            <a:ext cx="3076575" cy="823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48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New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/>
      <p:bldP spid="204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89" y="1366503"/>
            <a:ext cx="8856984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鸡蛋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31767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1315966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米饭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16014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面条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面包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76470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263691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水果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76470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米饭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2564904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果汁</a:t>
            </a:r>
          </a:p>
        </p:txBody>
      </p:sp>
    </p:spTree>
    <p:extLst>
      <p:ext uri="{BB962C8B-B14F-4D97-AF65-F5344CB8AC3E}">
        <p14:creationId xmlns:p14="http://schemas.microsoft.com/office/powerpoint/2010/main" val="39316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85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Xiaoming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likes eating bread</a:t>
            </a: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Luke eats noodles with his older brother</a:t>
            </a: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Luke does not like drinking fruit juice</a:t>
            </a: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Elena is 47 years old</a:t>
            </a: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Elena likes sport</a:t>
            </a: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Elena’s least favourite food is pizza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://t3.gstatic.com/images?q=tbn:ANd9GcRy6InZgsvVUU4UDDylRD1mLQljaJRTSlhy9dVw6Po-ZGyR6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51" y="982068"/>
            <a:ext cx="280367" cy="2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3.gstatic.com/images?q=tbn:ANd9GcRy6InZgsvVUU4UDDylRD1mLQljaJRTSlhy9dVw6Po-ZGyR6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52" y="1486854"/>
            <a:ext cx="280367" cy="2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3.gstatic.com/images?q=tbn:ANd9GcRy6InZgsvVUU4UDDylRD1mLQljaJRTSlhy9dVw6Po-ZGyR6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52" y="2550748"/>
            <a:ext cx="280367" cy="2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c.l.thumbs.canstockphoto.com/canstock1185661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8013"/>
          <a:stretch/>
        </p:blipFill>
        <p:spPr bwMode="auto">
          <a:xfrm>
            <a:off x="7967391" y="3027216"/>
            <a:ext cx="382437" cy="3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c.l.thumbs.canstockphoto.com/canstock1185661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8013"/>
          <a:stretch/>
        </p:blipFill>
        <p:spPr bwMode="auto">
          <a:xfrm>
            <a:off x="7950951" y="3498065"/>
            <a:ext cx="382437" cy="3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c.l.thumbs.canstockphoto.com/canstock1185661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8013"/>
          <a:stretch/>
        </p:blipFill>
        <p:spPr bwMode="auto">
          <a:xfrm>
            <a:off x="7950952" y="2018456"/>
            <a:ext cx="382437" cy="3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765167"/>
            <a:ext cx="8229600" cy="2348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does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Xiaoming’s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Dad not like to drink?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Tea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does Luke not eat?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Rice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What food does Elena like to eat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A:Fruit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AA4BD8-3B77-5646-9F45-DF3EBEC4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02" y="32131"/>
            <a:ext cx="7445307" cy="6768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zh-CN" alt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读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243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Where do you think Elena is from? Can you guess the name of Germany in Chinese?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is from France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法国</a:t>
            </a:r>
            <a:r>
              <a:rPr lang="en-GB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fǎguó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Germany is 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德国 </a:t>
            </a:r>
            <a:r>
              <a:rPr lang="en-GB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déguó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Order the three people in terms of who you think is the healthiest. Give reasons for your choices.</a:t>
            </a: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Healthiest: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Elena.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week,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fruit,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pizza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Middle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Xiaoming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pizza,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healthy: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pizza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sport,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preferring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books.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F8BBFE-F1C8-5B4F-AA79-538B21F2B7D0}"/>
              </a:ext>
            </a:extLst>
          </p:cNvPr>
          <p:cNvSpPr txBox="1">
            <a:spLocks/>
          </p:cNvSpPr>
          <p:nvPr/>
        </p:nvSpPr>
        <p:spPr>
          <a:xfrm>
            <a:off x="849346" y="460597"/>
            <a:ext cx="7445307" cy="6768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读 </a:t>
            </a:r>
            <a:r>
              <a:rPr kumimoji="1" lang="en-US" altLang="zh-CN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 answers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面条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面包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76470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263691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水果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76470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米饭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2564904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果汁</a:t>
            </a:r>
          </a:p>
        </p:txBody>
      </p:sp>
    </p:spTree>
    <p:extLst>
      <p:ext uri="{BB962C8B-B14F-4D97-AF65-F5344CB8AC3E}">
        <p14:creationId xmlns:p14="http://schemas.microsoft.com/office/powerpoint/2010/main" val="16759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659" y="812601"/>
            <a:ext cx="7886700" cy="1325563"/>
          </a:xfrm>
        </p:spPr>
        <p:txBody>
          <a:bodyPr/>
          <a:lstStyle/>
          <a:p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endParaRPr lang="zh-CN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1553" y="186024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（一）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茶  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chá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（二） 比萨饼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bǐsàbǐng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（三） 鸡蛋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jīdàn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（四） 米饭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mǐfàn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（五） 面条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miàntiáo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（六） 面包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miànbāo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（七） 水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shuǐ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（八）水果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shuǐguǒ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（九）果汁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guǒzhī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72315"/>
            <a:ext cx="7886700" cy="4351338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http://www.bbc.co.uk/languages/chinese/real_chinese/videos/drinks/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8619" y="1824037"/>
            <a:ext cx="91450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a) 3                      b)2                               c)4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a) March 4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   b) April 3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c) April 4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a) eggs, rice       b) noodles, water      c) eggs, tea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a) June 6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b) September 9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    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c) June 9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a) Rice, Fruit      b) Fruit, water           c) Rice, juice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a) His brother    b) His cat                    c) His Dad                     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1C880B-35FA-5849-BBA2-B245A411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6" y="508000"/>
            <a:ext cx="7445307" cy="6768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zh-CN" alt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听</a:t>
            </a:r>
            <a:r>
              <a:rPr kumimoji="1" lang="en-US" altLang="zh-CN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-support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面条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3691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面包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76470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2636912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水果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224" y="764704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米饭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2564904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450912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果汁</a:t>
            </a:r>
          </a:p>
        </p:txBody>
      </p:sp>
    </p:spTree>
    <p:extLst>
      <p:ext uri="{BB962C8B-B14F-4D97-AF65-F5344CB8AC3E}">
        <p14:creationId xmlns:p14="http://schemas.microsoft.com/office/powerpoint/2010/main" val="36707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>
            <a:extLst>
              <a:ext uri="{FF2B5EF4-FFF2-40B4-BE49-F238E27FC236}">
                <a16:creationId xmlns:a16="http://schemas.microsoft.com/office/drawing/2014/main" id="{A95AFCD7-3576-3D8A-6BE0-97C4F11EAAF0}"/>
              </a:ext>
            </a:extLst>
          </p:cNvPr>
          <p:cNvSpPr/>
          <p:nvPr/>
        </p:nvSpPr>
        <p:spPr>
          <a:xfrm>
            <a:off x="269875" y="1046354"/>
            <a:ext cx="8604250" cy="1457325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GB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0441" name="Group 25">
            <a:extLst>
              <a:ext uri="{FF2B5EF4-FFF2-40B4-BE49-F238E27FC236}">
                <a16:creationId xmlns:a16="http://schemas.microsoft.com/office/drawing/2014/main" id="{54B0E96C-BCB1-8BF0-449D-1E597552DB0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39750" y="2997200"/>
          <a:ext cx="4032250" cy="1889592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07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Wǒ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xǐ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huān</a:t>
                      </a:r>
                      <a:r>
                        <a:rPr kumimoji="0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chī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我</a:t>
                      </a:r>
                      <a:r>
                        <a:rPr kumimoji="0" lang="zh-CN" alt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喜欢</a:t>
                      </a:r>
                      <a:r>
                        <a:rPr kumimoji="0" lang="zh-CN" alt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吃</a:t>
                      </a:r>
                      <a:endParaRPr kumimoji="0" lang="en-GB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442" name="Group 26">
            <a:extLst>
              <a:ext uri="{FF2B5EF4-FFF2-40B4-BE49-F238E27FC236}">
                <a16:creationId xmlns:a16="http://schemas.microsoft.com/office/drawing/2014/main" id="{B800D206-3F34-E4D9-E32A-6FCC53EDEDCD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997200"/>
          <a:ext cx="3168650" cy="1890713"/>
        </p:xfrm>
        <a:graphic>
          <a:graphicData uri="http://schemas.openxmlformats.org/drawingml/2006/table">
            <a:tbl>
              <a:tblPr/>
              <a:tblGrid>
                <a:gridCol w="316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7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i="0" u="none" strike="noStrike" kern="1200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miàn</a:t>
                      </a:r>
                      <a:r>
                        <a:rPr lang="en-US" sz="2800" b="0" i="0" u="none" strike="noStrike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 </a:t>
                      </a:r>
                      <a:r>
                        <a:rPr lang="en-US" sz="2800" b="0" i="0" u="none" strike="noStrike" kern="1200" dirty="0" err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bāo</a:t>
                      </a:r>
                      <a:endParaRPr kumimoji="0" 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7200" b="0" i="0" kern="1200" dirty="0">
                          <a:solidFill>
                            <a:schemeClr val="tx1"/>
                          </a:solidFill>
                          <a:effectLst/>
                          <a:latin typeface="KaiTi" panose="02010609060101010101" pitchFamily="49" charset="-122"/>
                          <a:ea typeface="KaiTi" panose="02010609060101010101" pitchFamily="49" charset="-122"/>
                          <a:cs typeface="+mn-cs"/>
                        </a:rPr>
                        <a:t>面包</a:t>
                      </a:r>
                      <a:r>
                        <a:rPr kumimoji="0" lang="zh-CN" altLang="en-US" sz="7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KaiTi" panose="02010609060101010101" pitchFamily="49" charset="-122"/>
                        </a:rPr>
                        <a:t>。</a:t>
                      </a:r>
                      <a:endParaRPr kumimoji="0" lang="en-GB" sz="7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KaiTi" panose="02010609060101010101" pitchFamily="49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12" name="Picture 2" descr="Heart-clr-Web">
            <a:extLst>
              <a:ext uri="{FF2B5EF4-FFF2-40B4-BE49-F238E27FC236}">
                <a16:creationId xmlns:a16="http://schemas.microsoft.com/office/drawing/2014/main" id="{4E32BFA0-F297-8D2B-A29A-0D3B50BE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29200"/>
            <a:ext cx="1371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10698-9611-90A9-EC28-E3B6EC08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" y="1310905"/>
            <a:ext cx="8275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4400" b="1">
                <a:solidFill>
                  <a:srgbClr val="00664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GB" altLang="zh-CN" sz="4400" b="1">
                <a:latin typeface="KaiTi" panose="02010609060101010101" pitchFamily="49" charset="-122"/>
                <a:ea typeface="KaiTi" panose="02010609060101010101" pitchFamily="49" charset="-122"/>
              </a:rPr>
              <a:t>+ </a:t>
            </a:r>
            <a:r>
              <a:rPr lang="zh-CN" altLang="en-US" sz="44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</a:t>
            </a:r>
            <a:r>
              <a:rPr lang="en-GB" altLang="zh-CN" sz="4400" b="1">
                <a:solidFill>
                  <a:srgbClr val="00664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400" b="1">
                <a:solidFill>
                  <a:srgbClr val="80008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44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 </a:t>
            </a:r>
            <a:r>
              <a:rPr lang="en-US" altLang="zh-CN" sz="4400" b="1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en-US" altLang="zh-CN" sz="4400" b="1">
                <a:solidFill>
                  <a:srgbClr val="FF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400" b="1">
                <a:solidFill>
                  <a:schemeClr val="hlin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  <a:r>
              <a:rPr lang="zh-CN" altLang="en-US" sz="4400" b="1">
                <a:solidFill>
                  <a:schemeClr val="hlink"/>
                </a:solidFill>
              </a:rPr>
              <a:t> </a:t>
            </a:r>
            <a:r>
              <a:rPr lang="en-GB" altLang="zh-CN" sz="4400" b="1"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  <a:r>
              <a:rPr lang="en-GB" altLang="zh-CN" sz="4400" b="1">
                <a:solidFill>
                  <a:srgbClr val="00664D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GB" altLang="zh-CN" sz="4400" b="1">
                <a:latin typeface="KaiTi" panose="02010609060101010101" pitchFamily="49" charset="-122"/>
                <a:ea typeface="KaiTi" panose="02010609060101010101" pitchFamily="49" charset="-122"/>
              </a:rPr>
              <a:t>food</a:t>
            </a: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GB" altLang="en-US" sz="4400" b="1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A33AA-E578-99BC-6E29-9D17E3EB3A41}"/>
              </a:ext>
            </a:extLst>
          </p:cNvPr>
          <p:cNvSpPr txBox="1"/>
          <p:nvPr/>
        </p:nvSpPr>
        <p:spPr>
          <a:xfrm>
            <a:off x="755650" y="2492375"/>
            <a:ext cx="1814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</a:rPr>
              <a:t>For example:</a:t>
            </a:r>
          </a:p>
        </p:txBody>
      </p:sp>
      <p:pic>
        <p:nvPicPr>
          <p:cNvPr id="7191" name="Picture 25">
            <a:extLst>
              <a:ext uri="{FF2B5EF4-FFF2-40B4-BE49-F238E27FC236}">
                <a16:creationId xmlns:a16="http://schemas.microsoft.com/office/drawing/2014/main" id="{73B332EF-9A18-C049-90F8-04181B98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5029200"/>
            <a:ext cx="2257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B56BB-5F59-A419-7267-CD50F40DB9B7}"/>
              </a:ext>
            </a:extLst>
          </p:cNvPr>
          <p:cNvSpPr>
            <a:spLocks noGrp="1"/>
          </p:cNvSpPr>
          <p:nvPr/>
        </p:nvSpPr>
        <p:spPr bwMode="auto">
          <a:xfrm>
            <a:off x="755650" y="-428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宋体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Sentence Pattern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 autoUpdateAnimBg="0"/>
      <p:bldP spid="8" grpId="0"/>
      <p:bldP spid="8" grpId="1" autoUpdateAnimBg="0"/>
      <p:bldP spid="10" grpId="0"/>
      <p:bldP spid="10" grpId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4745"/>
            <a:ext cx="7886700" cy="575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Practice each character at least 5 times: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568" y="5765423"/>
            <a:ext cx="85339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Extension 1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Test your memory: cover, write, check.</a:t>
            </a:r>
            <a:r>
              <a:rPr lang="en-GB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Extension 2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that contains each character. For example, for 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you would write 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你好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内容占位符 3" descr="包.gif">
            <a:extLst>
              <a:ext uri="{FF2B5EF4-FFF2-40B4-BE49-F238E27FC236}">
                <a16:creationId xmlns:a16="http://schemas.microsoft.com/office/drawing/2014/main" id="{A785D2AD-BE67-244D-93CD-05A841CA4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189" y="3612550"/>
            <a:ext cx="1611651" cy="16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 descr="蛋.gif">
            <a:extLst>
              <a:ext uri="{FF2B5EF4-FFF2-40B4-BE49-F238E27FC236}">
                <a16:creationId xmlns:a16="http://schemas.microsoft.com/office/drawing/2014/main" id="{F6CEE185-FE3D-4A44-B1A3-43E831178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014" y="1378896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8" descr="鸡.gif">
            <a:extLst>
              <a:ext uri="{FF2B5EF4-FFF2-40B4-BE49-F238E27FC236}">
                <a16:creationId xmlns:a16="http://schemas.microsoft.com/office/drawing/2014/main" id="{223F5BD1-97F3-2F4B-A5E2-112AD37604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02" y="1374230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9" descr="米.gif">
            <a:extLst>
              <a:ext uri="{FF2B5EF4-FFF2-40B4-BE49-F238E27FC236}">
                <a16:creationId xmlns:a16="http://schemas.microsoft.com/office/drawing/2014/main" id="{A6849674-E533-294F-AF30-2DF0EB2E9A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97" y="3600975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0" descr="面.gif">
            <a:extLst>
              <a:ext uri="{FF2B5EF4-FFF2-40B4-BE49-F238E27FC236}">
                <a16:creationId xmlns:a16="http://schemas.microsoft.com/office/drawing/2014/main" id="{F85B79B3-E33B-A24C-B7DB-812CE94549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808" y="1378896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3" descr="条.gif">
            <a:extLst>
              <a:ext uri="{FF2B5EF4-FFF2-40B4-BE49-F238E27FC236}">
                <a16:creationId xmlns:a16="http://schemas.microsoft.com/office/drawing/2014/main" id="{ABE97519-1229-F546-B412-38250E966A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31" y="1374230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E5AD3053-4034-AE4B-94F3-93F2116E0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095" y="2850251"/>
            <a:ext cx="2753916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</a:t>
            </a: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91E87C5-E222-4645-A4CF-60EF6F7F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586" y="2878236"/>
            <a:ext cx="117876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36DEAB6F-294F-684E-8D5F-3F299340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585" y="5102709"/>
            <a:ext cx="11712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chá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575878DD-CBED-5D4B-9402-136AF487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41" y="2817897"/>
            <a:ext cx="341102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506E85A9-7B9B-894B-9949-3DFFF301E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946" y="2814880"/>
            <a:ext cx="245868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    </a:t>
            </a: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jī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9D19A74E-33B6-AF4C-9A34-6924F0EA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736" y="5082674"/>
            <a:ext cx="314701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DE55C1CE-BE1E-BA48-B58E-C92423E3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923" y="5022100"/>
            <a:ext cx="322861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1" name="图片 20" descr="茶.gif">
            <a:extLst>
              <a:ext uri="{FF2B5EF4-FFF2-40B4-BE49-F238E27FC236}">
                <a16:creationId xmlns:a16="http://schemas.microsoft.com/office/drawing/2014/main" id="{7074CF8D-5EC3-884F-A89F-2307032B4DB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7880" y="3640045"/>
            <a:ext cx="1638206" cy="1638206"/>
          </a:xfrm>
          <a:prstGeom prst="rect">
            <a:avLst/>
          </a:prstGeom>
        </p:spPr>
      </p:pic>
      <p:pic>
        <p:nvPicPr>
          <p:cNvPr id="29" name="图片 28" descr="果.gif">
            <a:extLst>
              <a:ext uri="{FF2B5EF4-FFF2-40B4-BE49-F238E27FC236}">
                <a16:creationId xmlns:a16="http://schemas.microsoft.com/office/drawing/2014/main" id="{D3BE7AD7-3B2C-244A-AC98-A2F61D175B9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29264" y="3618273"/>
            <a:ext cx="1638206" cy="1638206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3F0CAC9A-65B3-8142-AC98-7B087ECDC28C}"/>
              </a:ext>
            </a:extLst>
          </p:cNvPr>
          <p:cNvSpPr/>
          <p:nvPr/>
        </p:nvSpPr>
        <p:spPr>
          <a:xfrm>
            <a:off x="7267898" y="5022100"/>
            <a:ext cx="1124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guǒ</a:t>
            </a:r>
            <a:endParaRPr lang="en-GB" sz="48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1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learn the radicals for the characters we have been learning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recap the  six vocabulary items for this week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practice reading and writing skills using this vocabulary</a:t>
            </a: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972" y="404664"/>
            <a:ext cx="2736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氵</a:t>
            </a:r>
            <a:endParaRPr lang="en-US" altLang="zh-CN" sz="2800" dirty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2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饣</a:t>
            </a:r>
            <a:endParaRPr lang="en-US" altLang="zh-CN" sz="2800" dirty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3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口</a:t>
            </a:r>
            <a:endParaRPr lang="en-US" altLang="zh-CN" sz="2800" dirty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4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田</a:t>
            </a:r>
            <a:endParaRPr lang="en-US" altLang="zh-CN" sz="2800" dirty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5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火</a:t>
            </a:r>
            <a:endParaRPr lang="en-US" altLang="zh-CN" sz="2800" dirty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6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又</a:t>
            </a:r>
            <a:endParaRPr lang="en-US" altLang="zh-CN" sz="2800" dirty="0">
              <a:latin typeface="KaiTi" pitchFamily="49" charset="-122"/>
              <a:ea typeface="KaiTi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KaiTi" pitchFamily="49" charset="-122"/>
                <a:ea typeface="KaiTi" pitchFamily="49" charset="-122"/>
              </a:rPr>
              <a:t>7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虫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766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a) </a:t>
            </a: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少饭</a:t>
            </a: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8988" y="240382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喝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106532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b) </a:t>
            </a: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水木</a:t>
            </a: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1752" y="501317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咖啡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713393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c) </a:t>
            </a: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果十</a:t>
            </a: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177669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果汁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23488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d) 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曷</a:t>
            </a: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052736"/>
            <a:ext cx="441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水果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299695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e) </a:t>
            </a: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鸟蛋</a:t>
            </a: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3800" y="373035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饺子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364502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f) </a:t>
            </a: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交子</a:t>
            </a: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8792" y="48233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炒饭</a:t>
            </a:r>
            <a:endParaRPr lang="en-GB" sz="32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03648" y="836712"/>
            <a:ext cx="2664296" cy="1219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079612" y="769060"/>
            <a:ext cx="3096344" cy="2520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1" idx="1"/>
          </p:cNvCxnSpPr>
          <p:nvPr/>
        </p:nvCxnSpPr>
        <p:spPr>
          <a:xfrm>
            <a:off x="1115616" y="1484784"/>
            <a:ext cx="3024336" cy="2452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7" idx="1"/>
          </p:cNvCxnSpPr>
          <p:nvPr/>
        </p:nvCxnSpPr>
        <p:spPr>
          <a:xfrm>
            <a:off x="1187624" y="2036011"/>
            <a:ext cx="2952328" cy="6052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187624" y="2132856"/>
            <a:ext cx="2880320" cy="3168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" idx="1"/>
          </p:cNvCxnSpPr>
          <p:nvPr/>
        </p:nvCxnSpPr>
        <p:spPr>
          <a:xfrm flipV="1">
            <a:off x="1115616" y="1357709"/>
            <a:ext cx="3024336" cy="1351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1960" y="429309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g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鸡</a:t>
            </a:r>
            <a:r>
              <a:rPr lang="zh-CN" altLang="en-US" sz="3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疋</a:t>
            </a:r>
          </a:p>
          <a:p>
            <a:b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501317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h) </a:t>
            </a:r>
            <a:r>
              <a:rPr lang="zh-CN" altLang="en-US" sz="3200" dirty="0">
                <a:solidFill>
                  <a:srgbClr val="FF0000"/>
                </a:solidFill>
                <a:latin typeface="Comic Sans MS" pitchFamily="66" charset="0"/>
                <a:ea typeface="KaiTi" panose="02010609060101010101" pitchFamily="49" charset="-122"/>
              </a:rPr>
              <a:t>力非</a:t>
            </a:r>
            <a:endParaRPr lang="en-GB" sz="32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0152" y="4365104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鸡蛋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4248" y="2958492"/>
            <a:ext cx="238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Comic Sans MS" pitchFamily="66" charset="0"/>
                <a:ea typeface="KaiTi" panose="02010609060101010101" pitchFamily="49" charset="-122"/>
              </a:rPr>
              <a:t>鸡蛋</a:t>
            </a:r>
            <a:endParaRPr lang="en-GB" altLang="zh-CN" sz="3200" dirty="0">
              <a:latin typeface="Comic Sans MS" pitchFamily="66" charset="0"/>
              <a:ea typeface="KaiTi" panose="02010609060101010101" pitchFamily="49" charset="-122"/>
            </a:endParaRPr>
          </a:p>
          <a:p>
            <a:endParaRPr lang="en-GB" sz="3200" dirty="0">
              <a:latin typeface="Comic Sans MS" pitchFamily="66" charset="0"/>
            </a:endParaRPr>
          </a:p>
        </p:txBody>
      </p:sp>
      <p:cxnSp>
        <p:nvCxnSpPr>
          <p:cNvPr id="45" name="Straight Arrow Connector 34"/>
          <p:cNvCxnSpPr>
            <a:endCxn id="19" idx="1"/>
          </p:cNvCxnSpPr>
          <p:nvPr/>
        </p:nvCxnSpPr>
        <p:spPr>
          <a:xfrm flipV="1">
            <a:off x="1187624" y="3289340"/>
            <a:ext cx="2880320" cy="715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4"/>
          <p:cNvCxnSpPr/>
          <p:nvPr/>
        </p:nvCxnSpPr>
        <p:spPr>
          <a:xfrm flipV="1">
            <a:off x="1259632" y="4581130"/>
            <a:ext cx="2816527" cy="72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D93D1FFE-7AB4-9649-A3B5-E9DDAFD3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655" y="-37353"/>
            <a:ext cx="7320689" cy="575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Match the radicals to form characters</a:t>
            </a:r>
            <a:endParaRPr lang="en-GB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CA69D80-EB87-2945-8336-B2E4EB54F9E3}"/>
              </a:ext>
            </a:extLst>
          </p:cNvPr>
          <p:cNvSpPr txBox="1"/>
          <p:nvPr/>
        </p:nvSpPr>
        <p:spPr>
          <a:xfrm>
            <a:off x="459210" y="5858108"/>
            <a:ext cx="6057006" cy="52322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Do you know what the radicals mean?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-571500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59500" dirty="0">
                <a:latin typeface="KaiTi" panose="02010609060101010101" pitchFamily="49" charset="-122"/>
                <a:ea typeface="KaiTi" panose="02010609060101010101" pitchFamily="49" charset="-122"/>
              </a:rPr>
              <a:t>口</a:t>
            </a:r>
            <a:endParaRPr lang="en-GB" sz="595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3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03" y="-345332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49600" dirty="0">
                <a:latin typeface="KaiTi" panose="02010609060101010101" pitchFamily="49" charset="-122"/>
                <a:ea typeface="KaiTi" panose="02010609060101010101" pitchFamily="49" charset="-122"/>
              </a:rPr>
              <a:t>饣</a:t>
            </a:r>
            <a:endParaRPr lang="en-GB" sz="49600" dirty="0"/>
          </a:p>
        </p:txBody>
      </p:sp>
    </p:spTree>
    <p:extLst>
      <p:ext uri="{BB962C8B-B14F-4D97-AF65-F5344CB8AC3E}">
        <p14:creationId xmlns:p14="http://schemas.microsoft.com/office/powerpoint/2010/main" val="25112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98618" y="-867192"/>
            <a:ext cx="6545382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9600" dirty="0">
                <a:latin typeface="KaiTi" panose="02010609060101010101" pitchFamily="49" charset="-122"/>
                <a:ea typeface="KaiTi" panose="02010609060101010101" pitchFamily="49" charset="-122"/>
              </a:rPr>
              <a:t>氵</a:t>
            </a:r>
            <a:endParaRPr lang="en-GB" sz="2400" dirty="0"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9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-315416"/>
            <a:ext cx="6545382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9600" dirty="0">
                <a:latin typeface="KaiTi" panose="02010609060101010101" pitchFamily="49" charset="-122"/>
                <a:ea typeface="KaiTi" panose="02010609060101010101" pitchFamily="49" charset="-122"/>
              </a:rPr>
              <a:t>田</a:t>
            </a:r>
            <a:endParaRPr lang="en-GB" sz="2400" dirty="0"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3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-315416"/>
            <a:ext cx="654538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9600" dirty="0">
                <a:latin typeface="KaiTi" panose="02010609060101010101" pitchFamily="49" charset="-122"/>
                <a:ea typeface="KaiTi" panose="02010609060101010101" pitchFamily="49" charset="-122"/>
              </a:rPr>
              <a:t>火</a:t>
            </a:r>
            <a:endParaRPr lang="en-GB" sz="2400" dirty="0"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08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-315416"/>
            <a:ext cx="654538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9600" dirty="0">
                <a:latin typeface="KaiTi" panose="02010609060101010101" pitchFamily="49" charset="-122"/>
                <a:ea typeface="KaiTi" panose="02010609060101010101" pitchFamily="49" charset="-122"/>
              </a:rPr>
              <a:t>又</a:t>
            </a:r>
            <a:endParaRPr lang="en-GB" sz="2400" dirty="0"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15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2376" y="2894013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他喜欢吃比萨饼</a:t>
            </a:r>
            <a:br>
              <a:rPr lang="en-US" altLang="zh-CN" sz="2800" dirty="0"/>
            </a:b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Tā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xǐhuan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chī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bǐsàbǐng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://www.nimblefitness.com/wp-content/uploads/2009/08/eat-pizza-2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26" y="1317357"/>
            <a:ext cx="3167886" cy="4751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3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299308" y="-867192"/>
            <a:ext cx="654538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9600" dirty="0">
                <a:latin typeface="KaiTi" panose="02010609060101010101" pitchFamily="49" charset="-122"/>
                <a:ea typeface="KaiTi" panose="02010609060101010101" pitchFamily="49" charset="-122"/>
              </a:rPr>
              <a:t>虫</a:t>
            </a:r>
            <a:endParaRPr lang="en-GB" sz="2400" dirty="0">
              <a:latin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85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learn the radicals for the characters we have been learning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recap the  six vocabulary items for this week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practice reading and writing skills using this vocabulary</a:t>
            </a: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ec.l.thumbs.canstockphoto.com/canstock1185661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 bwMode="auto">
          <a:xfrm>
            <a:off x="8244408" y="1765563"/>
            <a:ext cx="660898" cy="5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1354877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咖啡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296947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00" y="1471608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包子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33119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11" y="1432698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饺子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4443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1101958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炒饭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27502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1452153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28700" dirty="0"/>
              <a:t>炒面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38528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87" y="1880170"/>
            <a:ext cx="8964488" cy="1143000"/>
          </a:xfrm>
        </p:spPr>
        <p:txBody>
          <a:bodyPr>
            <a:noAutofit/>
          </a:bodyPr>
          <a:lstStyle/>
          <a:p>
            <a:r>
              <a:rPr lang="zh-CN" altLang="en-US" sz="19900" dirty="0"/>
              <a:t>蛋炒饭</a:t>
            </a:r>
            <a:endParaRPr lang="en-GB" sz="19900" dirty="0"/>
          </a:p>
        </p:txBody>
      </p:sp>
    </p:spTree>
    <p:extLst>
      <p:ext uri="{BB962C8B-B14F-4D97-AF65-F5344CB8AC3E}">
        <p14:creationId xmlns:p14="http://schemas.microsoft.com/office/powerpoint/2010/main" val="24709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learn the radicals for the characters we have been learning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recap the  six vocabulary items for this week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practice reading and writing skills using this vocabulary</a:t>
            </a: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ec.l.thumbs.canstockphoto.com/canstock1185661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 bwMode="auto">
          <a:xfrm>
            <a:off x="8184901" y="1825625"/>
            <a:ext cx="660898" cy="5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c.l.thumbs.canstockphoto.com/canstock11856617.jpg">
            <a:hlinkClick r:id="rId2"/>
            <a:extLst>
              <a:ext uri="{FF2B5EF4-FFF2-40B4-BE49-F238E27FC236}">
                <a16:creationId xmlns:a16="http://schemas.microsoft.com/office/drawing/2014/main" id="{709F9EAB-8F4D-B948-B76E-4AD2DEF8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 bwMode="auto">
          <a:xfrm>
            <a:off x="8184901" y="2927503"/>
            <a:ext cx="660898" cy="5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3691"/>
            <a:ext cx="7886700" cy="1325563"/>
          </a:xfrm>
        </p:spPr>
        <p:txBody>
          <a:bodyPr/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Reading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4187"/>
            <a:ext cx="78867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Three people: Her mum, her dad, and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Xiaoli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Dad: 46, Mum: 38,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Xiaoli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12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Rice, steamed stuffed bun, Chinese dumplings, Chinese tea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Dad does not like bread and water</a:t>
            </a:r>
          </a:p>
          <a:p>
            <a:pPr marL="514350" indent="-514350"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December 24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 cat likes eating pizza</a:t>
            </a:r>
          </a:p>
        </p:txBody>
      </p:sp>
    </p:spTree>
    <p:extLst>
      <p:ext uri="{BB962C8B-B14F-4D97-AF65-F5344CB8AC3E}">
        <p14:creationId xmlns:p14="http://schemas.microsoft.com/office/powerpoint/2010/main" val="2373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t="7052" b="6427"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28650" y="539196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685749">
              <a:lnSpc>
                <a:spcPct val="90000"/>
              </a:lnSpc>
              <a:spcBef>
                <a:spcPct val="0"/>
              </a:spcBef>
              <a:buNone/>
              <a:defRPr sz="4800" b="0" i="0">
                <a:latin typeface="KaiTi" panose="02010609060101010101" pitchFamily="49" charset="-122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zh-CN" altLang="en-US" dirty="0"/>
              <a:t>他们喜欢喝水</a:t>
            </a:r>
            <a:br>
              <a:rPr lang="en-US" altLang="zh-CN" dirty="0"/>
            </a:b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Tāmen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xǐhuan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hē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shuǐ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4745"/>
            <a:ext cx="7886700" cy="575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Practice each character at least 5 times: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568" y="5765423"/>
            <a:ext cx="85339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Extension 1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Test your memory: cover, write, check.</a:t>
            </a:r>
            <a:r>
              <a:rPr lang="en-GB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Extension 2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zh-CN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or phrase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that contains each character. For example, for 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you would write 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你好</a:t>
            </a:r>
            <a:r>
              <a:rPr lang="en-GB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内容占位符 3" descr="喜.gif">
            <a:extLst>
              <a:ext uri="{FF2B5EF4-FFF2-40B4-BE49-F238E27FC236}">
                <a16:creationId xmlns:a16="http://schemas.microsoft.com/office/drawing/2014/main" id="{D0CE2635-C907-0E4A-A4A7-5B541744B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658" y="1448388"/>
            <a:ext cx="1559417" cy="1559417"/>
          </a:xfrm>
          <a:prstGeom prst="rect">
            <a:avLst/>
          </a:prstGeom>
        </p:spPr>
      </p:pic>
      <p:pic>
        <p:nvPicPr>
          <p:cNvPr id="29" name="图片 28" descr="欢.gif">
            <a:extLst>
              <a:ext uri="{FF2B5EF4-FFF2-40B4-BE49-F238E27FC236}">
                <a16:creationId xmlns:a16="http://schemas.microsoft.com/office/drawing/2014/main" id="{30ADF068-74CE-7D48-A5FD-18AC067EEE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8961" y="1495322"/>
            <a:ext cx="1559417" cy="1559417"/>
          </a:xfrm>
          <a:prstGeom prst="rect">
            <a:avLst/>
          </a:prstGeom>
        </p:spPr>
      </p:pic>
      <p:pic>
        <p:nvPicPr>
          <p:cNvPr id="30" name="图片 29" descr="喝.gif">
            <a:extLst>
              <a:ext uri="{FF2B5EF4-FFF2-40B4-BE49-F238E27FC236}">
                <a16:creationId xmlns:a16="http://schemas.microsoft.com/office/drawing/2014/main" id="{DA48BCB4-FEA3-6D41-B846-497E9B0AF7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3296" y="3705478"/>
            <a:ext cx="1559417" cy="1559417"/>
          </a:xfrm>
          <a:prstGeom prst="rect">
            <a:avLst/>
          </a:prstGeom>
        </p:spPr>
      </p:pic>
      <p:pic>
        <p:nvPicPr>
          <p:cNvPr id="31" name="图片 30" descr="最.gif">
            <a:extLst>
              <a:ext uri="{FF2B5EF4-FFF2-40B4-BE49-F238E27FC236}">
                <a16:creationId xmlns:a16="http://schemas.microsoft.com/office/drawing/2014/main" id="{5ECD61A6-5DC2-344C-B97D-F0CAAF2F2D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9928" y="3814768"/>
            <a:ext cx="1559417" cy="1559417"/>
          </a:xfrm>
          <a:prstGeom prst="rect">
            <a:avLst/>
          </a:prstGeom>
        </p:spPr>
      </p:pic>
      <p:pic>
        <p:nvPicPr>
          <p:cNvPr id="32" name="Picture 2" descr="Stroke animation">
            <a:extLst>
              <a:ext uri="{FF2B5EF4-FFF2-40B4-BE49-F238E27FC236}">
                <a16:creationId xmlns:a16="http://schemas.microsoft.com/office/drawing/2014/main" id="{04D55C1A-F586-BB48-AA78-403F3AE2D8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64" y="3740849"/>
            <a:ext cx="1559417" cy="15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troke animation">
            <a:extLst>
              <a:ext uri="{FF2B5EF4-FFF2-40B4-BE49-F238E27FC236}">
                <a16:creationId xmlns:a16="http://schemas.microsoft.com/office/drawing/2014/main" id="{CA97FD13-A114-124B-8502-6F67DED678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13" y="1471908"/>
            <a:ext cx="1559417" cy="15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EB19ED-2791-D849-99C0-73FC7DA24817}"/>
              </a:ext>
            </a:extLst>
          </p:cNvPr>
          <p:cNvSpPr/>
          <p:nvPr/>
        </p:nvSpPr>
        <p:spPr>
          <a:xfrm>
            <a:off x="4059745" y="5061056"/>
            <a:ext cx="909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chī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565AEE0-A451-7B42-8631-62B2A72A5892}"/>
              </a:ext>
            </a:extLst>
          </p:cNvPr>
          <p:cNvSpPr/>
          <p:nvPr/>
        </p:nvSpPr>
        <p:spPr>
          <a:xfrm>
            <a:off x="1625028" y="2930866"/>
            <a:ext cx="591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xǐ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5CFF519-172D-A04C-AA83-D634E0E6B061}"/>
              </a:ext>
            </a:extLst>
          </p:cNvPr>
          <p:cNvSpPr/>
          <p:nvPr/>
        </p:nvSpPr>
        <p:spPr>
          <a:xfrm>
            <a:off x="6804940" y="2889854"/>
            <a:ext cx="762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yě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61B5894-E149-624D-A889-2EB8DE3FD01A}"/>
              </a:ext>
            </a:extLst>
          </p:cNvPr>
          <p:cNvSpPr/>
          <p:nvPr/>
        </p:nvSpPr>
        <p:spPr>
          <a:xfrm>
            <a:off x="3846481" y="2909852"/>
            <a:ext cx="1451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huān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F15DC64-B4F5-5043-ADE2-2E004FB4383F}"/>
              </a:ext>
            </a:extLst>
          </p:cNvPr>
          <p:cNvSpPr/>
          <p:nvPr/>
        </p:nvSpPr>
        <p:spPr>
          <a:xfrm>
            <a:off x="6767362" y="5099660"/>
            <a:ext cx="890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zuì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6E96EB0-6785-204E-AA7A-00EE3F8A5954}"/>
              </a:ext>
            </a:extLst>
          </p:cNvPr>
          <p:cNvSpPr/>
          <p:nvPr/>
        </p:nvSpPr>
        <p:spPr>
          <a:xfrm>
            <a:off x="1561993" y="5099661"/>
            <a:ext cx="814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hē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027910"/>
            <a:ext cx="7886700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Writing answers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057" y="1690692"/>
            <a:ext cx="9036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000" dirty="0"/>
              <a:t>1. </a:t>
            </a:r>
            <a:r>
              <a:rPr lang="zh-CN" altLang="en-US" sz="4000" dirty="0"/>
              <a:t>小莉不喜欢吃面包，也不喜欢喝水。她喜欢吃米饭。</a:t>
            </a:r>
            <a:endParaRPr lang="en-US" altLang="zh-CN" sz="4000" dirty="0"/>
          </a:p>
          <a:p>
            <a:pPr>
              <a:buNone/>
            </a:pPr>
            <a:r>
              <a:rPr lang="en-US" altLang="zh-CN" sz="4000" dirty="0"/>
              <a:t>2. </a:t>
            </a:r>
            <a:r>
              <a:rPr lang="zh-CN" altLang="en-US" sz="4000" dirty="0"/>
              <a:t>我爸爸不喜欢吃炒面。他最喜欢吃炒饭。</a:t>
            </a:r>
            <a:endParaRPr lang="en-US" altLang="zh-CN" sz="4000" dirty="0"/>
          </a:p>
          <a:p>
            <a:pPr>
              <a:buNone/>
            </a:pPr>
            <a:r>
              <a:rPr lang="en-US" altLang="zh-CN" sz="4000" dirty="0"/>
              <a:t>3. </a:t>
            </a:r>
            <a:r>
              <a:rPr lang="zh-CN" altLang="en-US" sz="4000" dirty="0"/>
              <a:t>我最不喜欢吃饺子，我最喜欢吃包子。我喜欢喝咖啡，也喜欢吃米饭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88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4800" dirty="0"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zh-CN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learn the radicals for the characters we have been learning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recap the  six vocabulary items for this week</a:t>
            </a:r>
          </a:p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To practice reading and writing skills using this vocabulary</a:t>
            </a:r>
          </a:p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ec.l.thumbs.canstockphoto.com/canstock1185661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 bwMode="auto">
          <a:xfrm>
            <a:off x="8184901" y="1825625"/>
            <a:ext cx="660898" cy="5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c.l.thumbs.canstockphoto.com/canstock11856617.jpg">
            <a:hlinkClick r:id="rId2"/>
            <a:extLst>
              <a:ext uri="{FF2B5EF4-FFF2-40B4-BE49-F238E27FC236}">
                <a16:creationId xmlns:a16="http://schemas.microsoft.com/office/drawing/2014/main" id="{709F9EAB-8F4D-B948-B76E-4AD2DEF8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 bwMode="auto">
          <a:xfrm>
            <a:off x="8184901" y="2927503"/>
            <a:ext cx="660898" cy="5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c.l.thumbs.canstockphoto.com/canstock11856617.jpg">
            <a:hlinkClick r:id="rId2"/>
            <a:extLst>
              <a:ext uri="{FF2B5EF4-FFF2-40B4-BE49-F238E27FC236}">
                <a16:creationId xmlns:a16="http://schemas.microsoft.com/office/drawing/2014/main" id="{A764A9CD-AF0E-494F-84AC-26540862D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1"/>
          <a:stretch/>
        </p:blipFill>
        <p:spPr bwMode="auto">
          <a:xfrm>
            <a:off x="8159366" y="4112270"/>
            <a:ext cx="660898" cy="5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144" y="485346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49600" dirty="0">
                <a:latin typeface="KaiTi" panose="02010609060101010101" pitchFamily="49" charset="-122"/>
                <a:ea typeface="KaiTi" panose="02010609060101010101" pitchFamily="49" charset="-122"/>
              </a:rPr>
              <a:t>口</a:t>
            </a:r>
            <a:endParaRPr lang="en-GB" sz="49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8DE315-C90D-CD4B-B427-DEB70ECB9245}"/>
              </a:ext>
            </a:extLst>
          </p:cNvPr>
          <p:cNvSpPr txBox="1">
            <a:spLocks/>
          </p:cNvSpPr>
          <p:nvPr/>
        </p:nvSpPr>
        <p:spPr>
          <a:xfrm>
            <a:off x="849346" y="412693"/>
            <a:ext cx="7445307" cy="12883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does this radical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144" y="1302324"/>
            <a:ext cx="7704856" cy="1143000"/>
          </a:xfrm>
        </p:spPr>
        <p:txBody>
          <a:bodyPr>
            <a:noAutofit/>
          </a:bodyPr>
          <a:lstStyle/>
          <a:p>
            <a:r>
              <a:rPr lang="zh-CN" altLang="en-US" sz="41300" dirty="0">
                <a:latin typeface="KaiTi" panose="02010609060101010101" pitchFamily="49" charset="-122"/>
                <a:ea typeface="KaiTi" panose="02010609060101010101" pitchFamily="49" charset="-122"/>
              </a:rPr>
              <a:t>饣</a:t>
            </a:r>
            <a:endParaRPr lang="en-GB" sz="413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D20D74-1486-9A49-BA83-49A35194C702}"/>
              </a:ext>
            </a:extLst>
          </p:cNvPr>
          <p:cNvSpPr txBox="1">
            <a:spLocks/>
          </p:cNvSpPr>
          <p:nvPr/>
        </p:nvSpPr>
        <p:spPr>
          <a:xfrm>
            <a:off x="849346" y="412693"/>
            <a:ext cx="7445307" cy="12883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does this radical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9683" y="412693"/>
            <a:ext cx="548098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1300" dirty="0">
                <a:latin typeface="KaiTi" panose="02010609060101010101" pitchFamily="49" charset="-122"/>
                <a:ea typeface="KaiTi" panose="02010609060101010101" pitchFamily="49" charset="-122"/>
              </a:rPr>
              <a:t>氵</a:t>
            </a:r>
            <a:endParaRPr lang="en-GB" sz="2000" dirty="0">
              <a:latin typeface="KaiTi" panose="02010609060101010101" pitchFamily="49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D92AE4-C4E6-0445-8B32-753BA95C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6" y="412693"/>
            <a:ext cx="7445307" cy="128830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does this radical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831505" y="671209"/>
            <a:ext cx="548098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1300" dirty="0">
                <a:latin typeface="KaiTi" panose="02010609060101010101" pitchFamily="49" charset="-122"/>
                <a:ea typeface="KaiTi" panose="02010609060101010101" pitchFamily="49" charset="-122"/>
              </a:rPr>
              <a:t>田</a:t>
            </a:r>
            <a:endParaRPr lang="en-GB" sz="2000" dirty="0">
              <a:latin typeface="KaiTi" panose="02010609060101010101" pitchFamily="49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8072AA-0B69-E349-8FFC-D18FB217432E}"/>
              </a:ext>
            </a:extLst>
          </p:cNvPr>
          <p:cNvSpPr txBox="1">
            <a:spLocks/>
          </p:cNvSpPr>
          <p:nvPr/>
        </p:nvSpPr>
        <p:spPr>
          <a:xfrm>
            <a:off x="849346" y="412693"/>
            <a:ext cx="7445307" cy="12883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does this radical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998009" y="646331"/>
            <a:ext cx="548098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1300" dirty="0">
                <a:latin typeface="KaiTi" panose="02010609060101010101" pitchFamily="49" charset="-122"/>
                <a:ea typeface="KaiTi" panose="02010609060101010101" pitchFamily="49" charset="-122"/>
              </a:rPr>
              <a:t>火</a:t>
            </a:r>
            <a:endParaRPr lang="en-GB" sz="2000" dirty="0">
              <a:latin typeface="KaiTi" panose="02010609060101010101" pitchFamily="49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9403B3-A4C2-B44D-9D32-55F14A23A73B}"/>
              </a:ext>
            </a:extLst>
          </p:cNvPr>
          <p:cNvSpPr txBox="1">
            <a:spLocks/>
          </p:cNvSpPr>
          <p:nvPr/>
        </p:nvSpPr>
        <p:spPr>
          <a:xfrm>
            <a:off x="849346" y="412693"/>
            <a:ext cx="7445307" cy="12883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does this radical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036920" y="777334"/>
            <a:ext cx="548098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1300" dirty="0">
                <a:latin typeface="KaiTi" panose="02010609060101010101" pitchFamily="49" charset="-122"/>
                <a:ea typeface="KaiTi" panose="02010609060101010101" pitchFamily="49" charset="-122"/>
              </a:rPr>
              <a:t>又</a:t>
            </a:r>
            <a:endParaRPr lang="en-GB" sz="2000" dirty="0">
              <a:latin typeface="KaiTi" panose="02010609060101010101" pitchFamily="49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26B6F0-2FD9-4142-B4D9-D0BAFA615F2F}"/>
              </a:ext>
            </a:extLst>
          </p:cNvPr>
          <p:cNvSpPr txBox="1">
            <a:spLocks/>
          </p:cNvSpPr>
          <p:nvPr/>
        </p:nvSpPr>
        <p:spPr>
          <a:xfrm>
            <a:off x="849346" y="412693"/>
            <a:ext cx="7445307" cy="12883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does this radical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1506" y="618439"/>
            <a:ext cx="548098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1300" dirty="0">
                <a:latin typeface="KaiTi" panose="02010609060101010101" pitchFamily="49" charset="-122"/>
                <a:ea typeface="KaiTi" panose="02010609060101010101" pitchFamily="49" charset="-122"/>
              </a:rPr>
              <a:t>虫</a:t>
            </a:r>
            <a:endParaRPr lang="en-GB" sz="2000" dirty="0">
              <a:latin typeface="KaiTi" panose="02010609060101010101" pitchFamily="49" charset="-122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E5C72B-413E-8646-AA65-AAB6A030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6" y="412693"/>
            <a:ext cx="7445307" cy="128830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does this radical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323308" y="28575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685749">
              <a:lnSpc>
                <a:spcPct val="90000"/>
              </a:lnSpc>
              <a:spcBef>
                <a:spcPct val="0"/>
              </a:spcBef>
              <a:buNone/>
              <a:defRPr sz="4800" b="0" i="0">
                <a:latin typeface="KaiTi" panose="02010609060101010101" pitchFamily="49" charset="-122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zh-CN" altLang="en-US" dirty="0"/>
              <a:t>他喜欢吃面包</a:t>
            </a:r>
            <a:br>
              <a:rPr lang="en-US" altLang="zh-CN" dirty="0"/>
            </a:b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Tā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xǐhuan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chī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miànbāo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723898"/>
            <a:ext cx="3804444" cy="548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4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0845" y="1756925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861" y="3629133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173" y="1756925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181" y="3629133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4597" y="5501341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1485" y="1756925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9437" y="3629133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1485" y="5501341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KaiTi" panose="02010609060101010101" pitchFamily="49" charset="-122"/>
                <a:ea typeface="KaiTi" panose="02010609060101010101" pitchFamily="49" charset="-122"/>
                <a:cs typeface="Arial Unicode MS" pitchFamily="34" charset="-122"/>
              </a:rPr>
              <a:t>虫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409806-B32C-DC40-B553-30D4D6AC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6" y="468618"/>
            <a:ext cx="7445307" cy="128830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characters do these radicals belong to? One point if you can say it, two points if you can say it and write it!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115616" y="522540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685749">
              <a:lnSpc>
                <a:spcPct val="90000"/>
              </a:lnSpc>
              <a:spcBef>
                <a:spcPct val="0"/>
              </a:spcBef>
              <a:buNone/>
              <a:defRPr sz="4800" b="0" i="0">
                <a:latin typeface="KaiTi" panose="02010609060101010101" pitchFamily="49" charset="-122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zh-CN" altLang="en-US" dirty="0"/>
              <a:t>她喜欢吃面条</a:t>
            </a:r>
            <a:br>
              <a:rPr lang="en-US" altLang="zh-CN" dirty="0"/>
            </a:b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Tā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xǐhuan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chī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miàntiáo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3313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1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717915" y="276999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685749">
              <a:lnSpc>
                <a:spcPct val="90000"/>
              </a:lnSpc>
              <a:spcBef>
                <a:spcPct val="0"/>
              </a:spcBef>
              <a:buNone/>
              <a:defRPr sz="4800" b="0" i="0">
                <a:latin typeface="KaiTi" panose="02010609060101010101" pitchFamily="49" charset="-122"/>
                <a:ea typeface="KaiTi" panose="02010609060101010101" pitchFamily="49" charset="-122"/>
                <a:cs typeface="+mj-cs"/>
              </a:defRPr>
            </a:lvl1pPr>
          </a:lstStyle>
          <a:p>
            <a:r>
              <a:rPr lang="zh-CN" altLang="en-US" dirty="0"/>
              <a:t>她喜欢喝茶</a:t>
            </a:r>
            <a:br>
              <a:rPr lang="en-US" altLang="zh-CN" dirty="0"/>
            </a:b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Tā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xǐhuan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hē</a:t>
            </a:r>
            <a:r>
              <a:rPr lang="en-US" altLang="zh-C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chá</a:t>
            </a:r>
            <a:endParaRPr lang="zh-CN" alt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53" y="1112206"/>
            <a:ext cx="3553133" cy="470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1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5D9C4AA-0F80-C443-A28C-79D97E6DE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65844"/>
              </p:ext>
            </p:extLst>
          </p:nvPr>
        </p:nvGraphicFramePr>
        <p:xfrm>
          <a:off x="886265" y="2645385"/>
          <a:ext cx="7447297" cy="343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614">
                  <a:extLst>
                    <a:ext uri="{9D8B030D-6E8A-4147-A177-3AD203B41FA5}">
                      <a16:colId xmlns:a16="http://schemas.microsoft.com/office/drawing/2014/main" val="110966328"/>
                    </a:ext>
                  </a:extLst>
                </a:gridCol>
              </a:tblGrid>
              <a:tr h="1027219">
                <a:tc>
                  <a:txBody>
                    <a:bodyPr/>
                    <a:lstStyle/>
                    <a:p>
                      <a:r>
                        <a:rPr lang="zh-CN" altLang="en-US" sz="30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名字</a:t>
                      </a:r>
                      <a:r>
                        <a:rPr lang="en-US" altLang="zh-CN" sz="3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CN" altLang="en-US" sz="3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zh-CN" altLang="en-US" sz="3000" b="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30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喜欢</a:t>
                      </a:r>
                      <a:endParaRPr kumimoji="1" lang="en-GB" altLang="zh-CN" sz="30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3000" dirty="0"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30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 </a:t>
                      </a:r>
                      <a:r>
                        <a:rPr kumimoji="1" lang="zh-CN" altLang="en-US" sz="3000" dirty="0"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不喜欢</a:t>
                      </a:r>
                      <a:endParaRPr kumimoji="1" lang="en-GB" altLang="zh-CN" sz="3000" dirty="0"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3000" dirty="0">
                        <a:latin typeface="KaiTi" panose="02010609060101010101" pitchFamily="49" charset="-122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Xiaoli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e.g. rice</a:t>
                      </a:r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Fan fan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Sam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2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charset="0"/>
                          <a:ea typeface="等线" charset="0"/>
                          <a:cs typeface="等线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KaiTi" panose="02010609060101010101" pitchFamily="49" charset="-122"/>
                          <a:cs typeface="Calibri" panose="020F0502020204030204" pitchFamily="34" charset="0"/>
                        </a:rPr>
                        <a:t>Lily</a:t>
                      </a:r>
                      <a:endParaRPr kumimoji="0" lang="zh-CN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54" marR="99554" marT="49789" marB="49789" horzOverflow="overflow"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tc>
                  <a:txBody>
                    <a:bodyPr/>
                    <a:lstStyle/>
                    <a:p>
                      <a:endParaRPr lang="zh-CN" altLang="en-US" sz="3000" dirty="0">
                        <a:latin typeface="Calibri" panose="020F0502020204030204" pitchFamily="34" charset="0"/>
                        <a:ea typeface="KaiTi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9547" marR="99547" marT="49778" marB="4977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16612CC-C146-C343-97FC-D19EC5ED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56" y="718114"/>
            <a:ext cx="7445307" cy="153870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zh-CN" altLang="en-US" sz="4400" b="1" u="sng" dirty="0">
                <a:solidFill>
                  <a:schemeClr val="tx1"/>
                </a:solidFill>
              </a:rPr>
              <a:t>听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Listen and complete the table below with English.</a:t>
            </a:r>
          </a:p>
        </p:txBody>
      </p:sp>
      <p:pic>
        <p:nvPicPr>
          <p:cNvPr id="5" name="听句子1/2" descr="听句子1/2">
            <a:hlinkClick r:id="" action="ppaction://media"/>
            <a:extLst>
              <a:ext uri="{FF2B5EF4-FFF2-40B4-BE49-F238E27FC236}">
                <a16:creationId xmlns:a16="http://schemas.microsoft.com/office/drawing/2014/main" id="{3EBC91CC-2634-FD47-9E60-4E956C35E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44569" y="718114"/>
            <a:ext cx="812800" cy="812800"/>
          </a:xfrm>
          <a:prstGeom prst="rect">
            <a:avLst/>
          </a:prstGeom>
        </p:spPr>
      </p:pic>
      <p:pic>
        <p:nvPicPr>
          <p:cNvPr id="7" name="听句子3/4" descr="听句子3/4">
            <a:hlinkClick r:id="" action="ppaction://media"/>
            <a:extLst>
              <a:ext uri="{FF2B5EF4-FFF2-40B4-BE49-F238E27FC236}">
                <a16:creationId xmlns:a16="http://schemas.microsoft.com/office/drawing/2014/main" id="{5BB24531-3733-D94B-BA3A-D5CC136BD0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4181" y="717488"/>
            <a:ext cx="812800" cy="812800"/>
          </a:xfrm>
          <a:prstGeom prst="rect">
            <a:avLst/>
          </a:prstGeom>
        </p:spPr>
      </p:pic>
      <p:pic>
        <p:nvPicPr>
          <p:cNvPr id="2" name="Picture 2" descr="Heart-clr-Web">
            <a:extLst>
              <a:ext uri="{FF2B5EF4-FFF2-40B4-BE49-F238E27FC236}">
                <a16:creationId xmlns:a16="http://schemas.microsoft.com/office/drawing/2014/main" id="{14F9DA51-E9FD-7907-17EA-31C21261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85" y="3190202"/>
            <a:ext cx="544568" cy="47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FB05A3D3-B27F-4E08-F7E1-A3AF3EC99B1D}"/>
              </a:ext>
            </a:extLst>
          </p:cNvPr>
          <p:cNvGrpSpPr>
            <a:grpSpLocks/>
          </p:cNvGrpSpPr>
          <p:nvPr/>
        </p:nvGrpSpPr>
        <p:grpSpPr bwMode="auto">
          <a:xfrm>
            <a:off x="6526982" y="3244924"/>
            <a:ext cx="708008" cy="477595"/>
            <a:chOff x="336" y="2208"/>
            <a:chExt cx="1920" cy="1777"/>
          </a:xfrm>
        </p:grpSpPr>
        <p:pic>
          <p:nvPicPr>
            <p:cNvPr id="8" name="Picture 4" descr="Heart-clr-Web">
              <a:extLst>
                <a:ext uri="{FF2B5EF4-FFF2-40B4-BE49-F238E27FC236}">
                  <a16:creationId xmlns:a16="http://schemas.microsoft.com/office/drawing/2014/main" id="{020623E5-6B79-CE55-51D3-A3867D6E9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08"/>
              <a:ext cx="1920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st-patricks-cross">
              <a:extLst>
                <a:ext uri="{FF2B5EF4-FFF2-40B4-BE49-F238E27FC236}">
                  <a16:creationId xmlns:a16="http://schemas.microsoft.com/office/drawing/2014/main" id="{B83B22EC-838E-0C20-F7A8-0539C241E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36"/>
              <a:ext cx="153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14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1328</Words>
  <Application>Microsoft Office PowerPoint</Application>
  <PresentationFormat>On-screen Show (4:3)</PresentationFormat>
  <Paragraphs>245</Paragraphs>
  <Slides>60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KaiTi</vt:lpstr>
      <vt:lpstr>Kaiti SC</vt:lpstr>
      <vt:lpstr>宋体</vt:lpstr>
      <vt:lpstr>宋体</vt:lpstr>
      <vt:lpstr>汉仪黑荔枝体简</vt:lpstr>
      <vt:lpstr>Arial</vt:lpstr>
      <vt:lpstr>Calibri</vt:lpstr>
      <vt:lpstr>Comic Sans MS</vt:lpstr>
      <vt:lpstr>Times New Roman</vt:lpstr>
      <vt:lpstr>自定义设计方案</vt:lpstr>
      <vt:lpstr>Learning objective:</vt:lpstr>
      <vt:lpstr>PowerPoint Presentation</vt:lpstr>
      <vt:lpstr>PowerPoint Presentation</vt:lpstr>
      <vt:lpstr>他喜欢吃比萨饼 Tā xǐhuan chī bǐsàbǐng</vt:lpstr>
      <vt:lpstr>PowerPoint Presentation</vt:lpstr>
      <vt:lpstr>PowerPoint Presentation</vt:lpstr>
      <vt:lpstr>PowerPoint Presentation</vt:lpstr>
      <vt:lpstr>PowerPoint Presentation</vt:lpstr>
      <vt:lpstr>听  Listen and complete the table below with English.</vt:lpstr>
      <vt:lpstr>听-answer</vt:lpstr>
      <vt:lpstr>PowerPoint Presentation</vt:lpstr>
      <vt:lpstr>PowerPoint Presentation</vt:lpstr>
      <vt:lpstr>茶</vt:lpstr>
      <vt:lpstr>水</vt:lpstr>
      <vt:lpstr>果汁</vt:lpstr>
      <vt:lpstr>面包</vt:lpstr>
      <vt:lpstr>比萨饼</vt:lpstr>
      <vt:lpstr>水果</vt:lpstr>
      <vt:lpstr>面条</vt:lpstr>
      <vt:lpstr>鸡蛋</vt:lpstr>
      <vt:lpstr>米饭</vt:lpstr>
      <vt:lpstr>PowerPoint Presentation</vt:lpstr>
      <vt:lpstr>读</vt:lpstr>
      <vt:lpstr>PowerPoint Presentation</vt:lpstr>
      <vt:lpstr>PowerPoint Presentation</vt:lpstr>
      <vt:lpstr>Answers</vt:lpstr>
      <vt:lpstr>PowerPoint Presentation</vt:lpstr>
      <vt:lpstr>听-support</vt:lpstr>
      <vt:lpstr>PowerPoint Presentation</vt:lpstr>
      <vt:lpstr>Practice each character at least 5 times:</vt:lpstr>
      <vt:lpstr>PowerPoint Presentation</vt:lpstr>
      <vt:lpstr>Aims</vt:lpstr>
      <vt:lpstr>Match the radicals to form characters</vt:lpstr>
      <vt:lpstr>口</vt:lpstr>
      <vt:lpstr>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Aims</vt:lpstr>
      <vt:lpstr>咖啡</vt:lpstr>
      <vt:lpstr>包子</vt:lpstr>
      <vt:lpstr>饺子</vt:lpstr>
      <vt:lpstr>炒饭</vt:lpstr>
      <vt:lpstr>炒面</vt:lpstr>
      <vt:lpstr>蛋炒饭</vt:lpstr>
      <vt:lpstr>Aims</vt:lpstr>
      <vt:lpstr>Reading answers</vt:lpstr>
      <vt:lpstr>Practice each character at least 5 times:</vt:lpstr>
      <vt:lpstr>Writing answers</vt:lpstr>
      <vt:lpstr>Aims</vt:lpstr>
      <vt:lpstr>口</vt:lpstr>
      <vt:lpstr>饣</vt:lpstr>
      <vt:lpstr>Which characters does this radical belong to? One point if you can say it, two points if you can say it and write it!</vt:lpstr>
      <vt:lpstr>PowerPoint Presentation</vt:lpstr>
      <vt:lpstr>PowerPoint Presentation</vt:lpstr>
      <vt:lpstr>PowerPoint Presentation</vt:lpstr>
      <vt:lpstr>Which characters does this radical belong to? One point if you can say it, two points if you can say it and write it!</vt:lpstr>
      <vt:lpstr>Which characters do these radicals belong to? One point if you can say it, two points if you can say it and write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C. Tatton</cp:lastModifiedBy>
  <cp:revision>103</cp:revision>
  <dcterms:created xsi:type="dcterms:W3CDTF">2017-10-17T08:02:24Z</dcterms:created>
  <dcterms:modified xsi:type="dcterms:W3CDTF">2024-05-15T11:10:01Z</dcterms:modified>
</cp:coreProperties>
</file>