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50" r:id="rId2"/>
    <p:sldId id="257" r:id="rId3"/>
    <p:sldId id="265" r:id="rId4"/>
    <p:sldId id="388" r:id="rId5"/>
    <p:sldId id="258" r:id="rId6"/>
    <p:sldId id="260" r:id="rId7"/>
    <p:sldId id="261" r:id="rId8"/>
    <p:sldId id="262" r:id="rId9"/>
    <p:sldId id="352" r:id="rId10"/>
    <p:sldId id="353" r:id="rId11"/>
    <p:sldId id="259" r:id="rId12"/>
    <p:sldId id="351" r:id="rId13"/>
    <p:sldId id="264" r:id="rId14"/>
    <p:sldId id="263" r:id="rId15"/>
    <p:sldId id="359" r:id="rId16"/>
    <p:sldId id="365" r:id="rId17"/>
    <p:sldId id="360" r:id="rId18"/>
    <p:sldId id="361" r:id="rId19"/>
    <p:sldId id="387" r:id="rId20"/>
    <p:sldId id="362" r:id="rId21"/>
    <p:sldId id="363" r:id="rId22"/>
    <p:sldId id="364" r:id="rId23"/>
    <p:sldId id="366" r:id="rId24"/>
    <p:sldId id="373" r:id="rId25"/>
    <p:sldId id="381" r:id="rId26"/>
    <p:sldId id="382" r:id="rId27"/>
    <p:sldId id="367" r:id="rId28"/>
    <p:sldId id="380" r:id="rId29"/>
    <p:sldId id="385" r:id="rId30"/>
    <p:sldId id="38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5" autoAdjust="0"/>
    <p:restoredTop sz="94670" autoAdjust="0"/>
  </p:normalViewPr>
  <p:slideViewPr>
    <p:cSldViewPr>
      <p:cViewPr varScale="1">
        <p:scale>
          <a:sx n="64" d="100"/>
          <a:sy n="64" d="100"/>
        </p:scale>
        <p:origin x="12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4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CDD76D-71E9-47F8-B307-78A0522888FF}" type="datetimeFigureOut">
              <a:rPr lang="zh-CN" altLang="en-US"/>
              <a:pPr>
                <a:defRPr/>
              </a:pPr>
              <a:t>2021/9/12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D82D750-56B6-47F1-9AEB-4F2F261FC0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6141134-456A-4D06-BE13-F2F0AE0758AA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8FC8A6-1DB3-48C6-BB64-3C6B6E81B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57486" y="27146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EF94674-51E5-4695-80FA-DFCFCDDF76E9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472A18-9079-4456-B45F-24D916E3F4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F27BE35-A964-4FA8-920D-A3B0D34698DC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C19D2EA-1D36-4C11-9B17-45271C4AC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57486" y="27146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34F8E1-C586-4E05-BFF9-6CE91C15626E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28C2308-DB83-453C-8796-4778B1989C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F22E93E-3F88-4EFD-8E99-FC7ADE9DAF0C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5107B2-B26F-4B84-98A8-07F7AFBE5F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57486" y="27146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EEA7F3-6CBD-4F16-B9D0-DC18B9E98530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0D29EB8-B8A6-45DF-9640-D2E3CE06C4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57486" y="271462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94FAA2-F5F0-4534-92C0-AD8108E11A56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6B83C8-E21E-4D5C-B6DB-0C52DC980D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57486" y="27146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6CD262-5902-48ED-B079-0A6C9ABCA6B9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44858A-0B08-4189-9050-8EEDAA688C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65374D-B191-485D-8A79-7D3437FF3143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601F04B-FA96-4770-B8E8-C85D92B18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43B1FF8-3756-45CC-BA31-032DC91D4AC1}" type="datetimeFigureOut">
              <a:rPr lang="zh-CN" altLang="en-US"/>
              <a:pPr>
                <a:defRPr/>
              </a:pPr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44B19E-4B62-4020-B135-B778292A9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Pictures\110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../../Hello,%20China/Hello%20China%20-%20&#31532;37&#38598;%20Animal%20Signs%20of%20the%20Chinese%20Zodiac%20&#23646;&#30456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&#30456;&#20851;&#36164;&#28304;/Hello,%20China/Hello%20China%20-%20&#31532;1&#38598;%20China%20&#20013;&#22269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tp.cn/Article/bj/2984.htm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www.itlearner.com/desk/desk_1324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59766.com/spic_remark_31852.htm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www.itlearner.com/desk/pic_1311.htm" TargetMode="External"/><Relationship Id="rId9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hyperlink" Target="http://upload.wikimedia.org/wikipedia/commons/7/7e/TERRACOTTA_ARMY_@_Gdynia_2006_-_06_ubt.jpe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ello%20China%20-%20&#31532;2&#38598;%20Hello%20&#20320;&#22909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../../&#36827;&#27493;&#20108;/&#36827;&#27493;&#20108;&#35838;&#20214;/Hello%20China%20-%20&#31532;1&#38598;%20China%20&#20013;&#22269;.mp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&#30456;&#20851;&#36164;&#28304;/Hello,%20China/Hello%20China%20-%20&#31532;1&#38598;%20China%20&#20013;&#22269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istrator\桌面\ppt宝藏_www.pptbz.com_古典扇子\ppt宝藏_www.pptbz.com_古典扇子\ppt宝藏_www.pptbz.com_古典扇子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63" y="1571625"/>
            <a:ext cx="4603750" cy="403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中国</a:t>
            </a:r>
            <a:endParaRPr lang="en-US" altLang="zh-CN" sz="115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>
              <a:defRPr/>
            </a:pPr>
            <a:r>
              <a:rPr lang="en-US" altLang="zh-CN" sz="5400" b="1" dirty="0">
                <a:solidFill>
                  <a:srgbClr val="0070C0"/>
                </a:solidFill>
                <a:latin typeface="Verdana" pitchFamily="34" charset="0"/>
              </a:rPr>
              <a:t>CHINA</a:t>
            </a:r>
          </a:p>
          <a:p>
            <a:pPr algn="ctr">
              <a:defRPr/>
            </a:pPr>
            <a:endParaRPr lang="zh-CN" altLang="en-US" sz="5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altLang="zh-CN" sz="3600" dirty="0">
                <a:solidFill>
                  <a:schemeClr val="folHlink"/>
                </a:solidFill>
                <a:latin typeface="Comic Sans MS" pitchFamily="66" charset="0"/>
              </a:rPr>
              <a:t>              </a:t>
            </a:r>
            <a:endParaRPr lang="en-US" altLang="zh-CN" sz="3600" b="1" dirty="0">
              <a:solidFill>
                <a:schemeClr val="folHlink"/>
              </a:solidFill>
              <a:latin typeface="Comic Sans MS" pitchFamily="66" charset="0"/>
              <a:ea typeface="BatangChe" pitchFamily="49" charset="-127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3"/>
          <p:cNvSpPr>
            <a:spLocks noChangeArrowheads="1"/>
          </p:cNvSpPr>
          <p:nvPr/>
        </p:nvSpPr>
        <p:spPr bwMode="auto">
          <a:xfrm>
            <a:off x="1187450" y="1196975"/>
            <a:ext cx="45370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2400" b="1">
                <a:latin typeface="Calibri" pitchFamily="34" charset="0"/>
              </a:rPr>
              <a:t>  </a:t>
            </a:r>
            <a:r>
              <a:rPr lang="en-US" altLang="zh-CN" sz="2800">
                <a:latin typeface="Comic Sans MS" pitchFamily="66" charset="0"/>
              </a:rPr>
              <a:t>in the east of the Asian </a:t>
            </a:r>
          </a:p>
          <a:p>
            <a:pPr>
              <a:buFont typeface="Arial" charset="0"/>
              <a:buChar char="•"/>
            </a:pPr>
            <a:endParaRPr lang="en-US" altLang="zh-CN" sz="280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altLang="zh-CN" sz="2800">
                <a:latin typeface="Comic Sans MS" pitchFamily="66" charset="0"/>
              </a:rPr>
              <a:t>  on the western shore of the  Pacific ocean</a:t>
            </a:r>
          </a:p>
          <a:p>
            <a:pPr>
              <a:buFont typeface="Arial" charset="0"/>
              <a:buChar char="•"/>
            </a:pPr>
            <a:endParaRPr lang="en-US" altLang="zh-CN" sz="280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altLang="zh-CN" sz="2800">
                <a:latin typeface="Comic Sans MS" pitchFamily="66" charset="0"/>
              </a:rPr>
              <a:t>  a land area of about 9.6 million sq km</a:t>
            </a:r>
          </a:p>
          <a:p>
            <a:pPr>
              <a:buFont typeface="Arial" charset="0"/>
              <a:buChar char="•"/>
            </a:pPr>
            <a:endParaRPr lang="en-US" altLang="zh-CN" sz="280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altLang="zh-CN" sz="2800">
                <a:latin typeface="Comic Sans MS" pitchFamily="66" charset="0"/>
              </a:rPr>
              <a:t>  the third largest country in the world</a:t>
            </a:r>
          </a:p>
        </p:txBody>
      </p:sp>
      <p:pic>
        <p:nvPicPr>
          <p:cNvPr id="3" name="Picture 5" descr="ec2b7a2018254559576de9045439b16f_s"/>
          <p:cNvPicPr>
            <a:picLocks noChangeAspect="1" noChangeArrowheads="1"/>
          </p:cNvPicPr>
          <p:nvPr/>
        </p:nvPicPr>
        <p:blipFill>
          <a:blip r:embed="rId2"/>
          <a:srcRect b="6332"/>
          <a:stretch>
            <a:fillRect/>
          </a:stretch>
        </p:blipFill>
        <p:spPr bwMode="auto">
          <a:xfrm>
            <a:off x="5662613" y="1700213"/>
            <a:ext cx="34813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idx="1"/>
          </p:nvPr>
        </p:nvSpPr>
        <p:spPr bwMode="auto">
          <a:xfrm>
            <a:off x="1428750" y="381000"/>
            <a:ext cx="3643313" cy="601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/>
              <a:t>National Day:</a:t>
            </a:r>
          </a:p>
          <a:p>
            <a:pPr eaLnBrk="1" hangingPunct="1"/>
            <a:r>
              <a:rPr lang="en-US" altLang="zh-CN" b="1" smtClean="0"/>
              <a:t>National flag: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/>
            <a:r>
              <a:rPr lang="en-US" altLang="zh-CN" b="1" smtClean="0"/>
              <a:t>National emblem:</a:t>
            </a:r>
          </a:p>
          <a:p>
            <a:pPr eaLnBrk="1" hangingPunct="1"/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>
              <a:buFont typeface="Arial" charset="0"/>
              <a:buNone/>
            </a:pPr>
            <a:endParaRPr lang="en-US" altLang="zh-CN" b="1" smtClean="0"/>
          </a:p>
          <a:p>
            <a:pPr eaLnBrk="1" hangingPunct="1"/>
            <a:r>
              <a:rPr lang="en-US" altLang="zh-CN" b="1" smtClean="0"/>
              <a:t>National capital:</a:t>
            </a:r>
          </a:p>
          <a:p>
            <a:pPr eaLnBrk="1" hangingPunct="1"/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/>
            <a:endParaRPr lang="zh-CN" altLang="en-US" b="1" smtClean="0"/>
          </a:p>
        </p:txBody>
      </p:sp>
      <p:pic>
        <p:nvPicPr>
          <p:cNvPr id="8195" name="Picture 3" descr="c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268413"/>
            <a:ext cx="24606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National_emblem_of_the_People%27s_Republic_of_Ch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357563"/>
            <a:ext cx="16303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72063" y="500063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alibri" pitchFamily="34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altLang="zh-CN" sz="3200" b="1" baseline="30000">
                <a:solidFill>
                  <a:srgbClr val="C00000"/>
                </a:solidFill>
                <a:latin typeface="Calibri" pitchFamily="34" charset="0"/>
              </a:rPr>
              <a:t>st</a:t>
            </a:r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</a:rPr>
              <a:t> October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14938" y="5643563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</a:rPr>
              <a:t>    Beijing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" name="Picture 7" descr="2b3d0309f7dfe8306b60fb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38893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864a31880"/>
          <p:cNvPicPr>
            <a:picLocks noChangeAspect="1" noChangeArrowheads="1"/>
          </p:cNvPicPr>
          <p:nvPr/>
        </p:nvPicPr>
        <p:blipFill>
          <a:blip r:embed="rId3"/>
          <a:srcRect b="13881"/>
          <a:stretch>
            <a:fillRect/>
          </a:stretch>
        </p:blipFill>
        <p:spPr bwMode="auto">
          <a:xfrm>
            <a:off x="4500563" y="3571875"/>
            <a:ext cx="407193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715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5429250"/>
            <a:ext cx="1341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alibri" pitchFamily="34" charset="0"/>
              </a:rPr>
              <a:t>Beijing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1139995167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5619750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1139995167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619750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1139995167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619750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1139995167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429000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标题 9"/>
          <p:cNvSpPr>
            <a:spLocks noGrp="1"/>
          </p:cNvSpPr>
          <p:nvPr>
            <p:ph type="title"/>
          </p:nvPr>
        </p:nvSpPr>
        <p:spPr bwMode="auto">
          <a:xfrm>
            <a:off x="1547813" y="1125538"/>
            <a:ext cx="722947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>
                <a:solidFill>
                  <a:srgbClr val="C00000"/>
                </a:solidFill>
              </a:rPr>
              <a:t>List symbols of China.</a:t>
            </a:r>
            <a:endParaRPr lang="zh-CN" altLang="en-US" b="1" smtClean="0">
              <a:solidFill>
                <a:srgbClr val="C00000"/>
              </a:solidFill>
            </a:endParaRPr>
          </a:p>
        </p:txBody>
      </p:sp>
      <p:pic>
        <p:nvPicPr>
          <p:cNvPr id="26630" name="Picture 3" descr="1139995167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619750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2290" name="Picture 2" descr="p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4450"/>
            <a:ext cx="562768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822892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267075"/>
            <a:ext cx="478948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76375" y="4192588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Franklin Gothic Medium" pitchFamily="34" charset="0"/>
              </a:rPr>
              <a:t>xióng  māo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31913" y="4868863"/>
            <a:ext cx="2208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latin typeface="KaiTi"/>
                <a:ea typeface="KaiTi"/>
                <a:cs typeface="KaiTi"/>
              </a:rPr>
              <a:t> </a:t>
            </a:r>
            <a:r>
              <a:rPr lang="zh-CN" altLang="en-US" sz="5400" b="1">
                <a:solidFill>
                  <a:srgbClr val="C00000"/>
                </a:solidFill>
                <a:latin typeface="KaiTi"/>
                <a:ea typeface="KaiTi"/>
                <a:cs typeface="KaiTi"/>
              </a:rPr>
              <a:t>熊 猫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56325" y="2205038"/>
            <a:ext cx="159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Comic Sans MS" pitchFamily="66" charset="0"/>
              </a:rPr>
              <a:t>panda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utoUpdateAnimBg="0"/>
      <p:bldP spid="12293" grpId="0" bldLvl="0" autoUpdateAnimBg="0"/>
      <p:bldP spid="1229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" name="Content Placeholder 3" descr="8852388017559730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3617912" cy="2714625"/>
          </a:xfrm>
          <a:noFill/>
          <a:ln>
            <a:miter lim="800000"/>
            <a:headEnd/>
            <a:tailEnd/>
          </a:ln>
        </p:spPr>
      </p:pic>
      <p:pic>
        <p:nvPicPr>
          <p:cNvPr id="94210" name="Picture 2" descr="http://imgsrc.baidu.com/baike/pic/item/8b527d275f022d38908f9d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500438"/>
            <a:ext cx="2857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981075"/>
            <a:ext cx="3676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Martial Arts 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 Kung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9698" name="Picture 3" descr="国画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25"/>
            <a:ext cx="45005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国画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28688"/>
            <a:ext cx="4213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 rot="-5400000">
            <a:off x="4425157" y="-2616994"/>
            <a:ext cx="6778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 b="1">
                <a:latin typeface="Calibri" pitchFamily="34" charset="0"/>
              </a:rPr>
              <a:t>Chinese Painting and calligraphy</a:t>
            </a:r>
          </a:p>
        </p:txBody>
      </p:sp>
      <p:pic>
        <p:nvPicPr>
          <p:cNvPr id="29701" name="Picture 2" descr="http://pic12.nipic.com/20110121/5221950_160510732122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997325"/>
            <a:ext cx="71437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" name="Picture 8" descr="200710301884087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413" y="0"/>
            <a:ext cx="3938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26-10051Q351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50561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03350" y="620713"/>
            <a:ext cx="3643313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Beijing Opera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746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85750" y="0"/>
            <a:ext cx="852011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4800" b="1" smtClean="0"/>
              <a:t>Chinese Zodiac: </a:t>
            </a:r>
            <a:r>
              <a:rPr lang="en-US" altLang="zh-CN" b="1" smtClean="0"/>
              <a:t>animal of the year</a:t>
            </a:r>
            <a:endParaRPr lang="en-US" altLang="zh-CN" smtClean="0"/>
          </a:p>
        </p:txBody>
      </p:sp>
      <p:pic>
        <p:nvPicPr>
          <p:cNvPr id="31747" name="Picture 1" descr="C:\Users\sony\Pictures\十二生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inese_Zodiac_Girs_by_MastaAzumarek[1]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6250" y="0"/>
            <a:ext cx="6858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28750" y="1214438"/>
            <a:ext cx="7319963" cy="214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>
                <a:solidFill>
                  <a:srgbClr val="C00000"/>
                </a:solidFill>
              </a:rPr>
              <a:t>What do you know </a:t>
            </a:r>
            <a:br>
              <a:rPr lang="en-US" altLang="zh-CN" b="1" smtClean="0">
                <a:solidFill>
                  <a:srgbClr val="C00000"/>
                </a:solidFill>
              </a:rPr>
            </a:br>
            <a:r>
              <a:rPr lang="en-US" altLang="zh-CN" b="1" smtClean="0">
                <a:solidFill>
                  <a:srgbClr val="C00000"/>
                </a:solidFill>
              </a:rPr>
              <a:t>about China?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685800" y="3502025"/>
            <a:ext cx="7847013" cy="2305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zh-CN" smtClean="0"/>
              <a:t>    </a:t>
            </a:r>
          </a:p>
        </p:txBody>
      </p:sp>
      <p:pic>
        <p:nvPicPr>
          <p:cNvPr id="15363" name="Picture 1" descr="D:\Program Files\新建文件夹\19264482\Image\ZL3LRK2TX_MX8_8]V$P7X]C.t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5734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1428750" y="214313"/>
            <a:ext cx="639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Chinese Paper Cutting</a:t>
            </a:r>
          </a:p>
        </p:txBody>
      </p:sp>
      <p:pic>
        <p:nvPicPr>
          <p:cNvPr id="33795" name="Content Placeholder 3" descr="u=170901636,2963949365&amp;fm=23&amp;gp=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44575"/>
            <a:ext cx="2808288" cy="27130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3796" name="Picture 5" descr="u=2050452759,3149832448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052513"/>
            <a:ext cx="26574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u=642265602,3237743281&amp;fm=52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05263"/>
            <a:ext cx="35274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u=2683350318,1673369169&amp;fm=23&amp;gp=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05263"/>
            <a:ext cx="37433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Content Placeholder 3" descr="u=263306706,2742642522&amp;fm=23&amp;gp=0.jpg"/>
          <p:cNvPicPr>
            <a:picLocks noGrp="1" noChangeAspect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987675" y="1125538"/>
            <a:ext cx="3240088" cy="27003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" name="Picture 13" descr="chi_snak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765175"/>
            <a:ext cx="30654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78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Folk Arts</a:t>
            </a:r>
          </a:p>
        </p:txBody>
      </p:sp>
      <p:pic>
        <p:nvPicPr>
          <p:cNvPr id="34820" name="Picture 2" descr="http://www.judyfengjunlab.cn/teaching/shadowplay/images/keshih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4932363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795963" y="5734050"/>
            <a:ext cx="3001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Dragon Lantern</a:t>
            </a:r>
            <a:endParaRPr lang="zh-CN" altLang="en-US" sz="3200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1331913" y="5157788"/>
            <a:ext cx="2554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Shadow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35842" name="Picture 2" descr="http://pic19.nipic.com/20120227/6494043_17050252433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527843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Chinese Medicine</a:t>
            </a:r>
          </a:p>
        </p:txBody>
      </p:sp>
      <p:pic>
        <p:nvPicPr>
          <p:cNvPr id="35844" name="Picture 4" descr="http://a3.att.hudong.com/82/56/19300001337475131338566044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068638"/>
            <a:ext cx="32607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6572250" y="1285875"/>
            <a:ext cx="221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Calibri" pitchFamily="34" charset="0"/>
              </a:rPr>
              <a:t>Herbal medicine</a:t>
            </a:r>
            <a:endParaRPr lang="zh-CN" alt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2286000" y="5000625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Calibri" pitchFamily="34" charset="0"/>
              </a:rPr>
              <a:t>acupuncture</a:t>
            </a:r>
            <a:endParaRPr lang="zh-CN" altLang="en-US" sz="2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6866" name="标题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Tea, embroidery and china</a:t>
            </a:r>
            <a:endParaRPr lang="zh-CN" altLang="en-US" smtClean="0"/>
          </a:p>
        </p:txBody>
      </p:sp>
      <p:pic>
        <p:nvPicPr>
          <p:cNvPr id="36867" name="Picture 4" descr="http://pic14.nipic.com/20110517/2840170_00471861510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25"/>
            <a:ext cx="300037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://pic15.nipic.com/20110719/128199_155447148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000250"/>
            <a:ext cx="26431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http://a4.att.hudong.com/57/18/013000002784691236941842688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14500"/>
            <a:ext cx="2357438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7890" name="AutoShape 2" descr="http://t1.baidu.com/it/u=186564146,4271199728&amp;fm=52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7891" name="AutoShape 4" descr="http://t1.baidu.com/it/u=186564146,4271199728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37892" name="Picture 8" descr="http://img3.78fz.com/201108/20110812/20110812141215_53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0"/>
            <a:ext cx="72866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03350" y="476250"/>
            <a:ext cx="682625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>
                <a:latin typeface="+mj-lt"/>
                <a:ea typeface="+mj-ea"/>
                <a:cs typeface="+mj-cs"/>
              </a:rPr>
              <a:t>Chinese cuisine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0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02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232294877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89325"/>
            <a:ext cx="45720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200711012593286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482975"/>
            <a:ext cx="4572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07950" y="2852738"/>
            <a:ext cx="9144000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1">
                <a:solidFill>
                  <a:srgbClr val="FF0000"/>
                </a:solidFill>
              </a:rPr>
              <a:t>The Great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58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39938" name="Picture 4" descr="BMY0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6250"/>
            <a:ext cx="4500562" cy="29987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9939" name="Picture 5" descr="BMY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3644900"/>
            <a:ext cx="4492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Image:TERRACOTTA ARMY @ Gdynia 2006 - 06 ubt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700213"/>
            <a:ext cx="43148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7"/>
          <p:cNvSpPr>
            <a:spLocks noRot="1" noChangeArrowheads="1"/>
          </p:cNvSpPr>
          <p:nvPr/>
        </p:nvSpPr>
        <p:spPr bwMode="auto">
          <a:xfrm>
            <a:off x="0" y="333375"/>
            <a:ext cx="4679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the Terracotta Army</a:t>
            </a:r>
            <a:br>
              <a:rPr lang="en-US" altLang="zh-CN" sz="3600" b="1">
                <a:solidFill>
                  <a:srgbClr val="0000FF"/>
                </a:solidFill>
              </a:rPr>
            </a:br>
            <a:endParaRPr lang="en-US" altLang="zh-CN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40962" name="Picture 2" descr="fad2e65c2a8c1154faf2c0a0"/>
          <p:cNvPicPr>
            <a:picLocks noChangeAspect="1" noChangeArrowheads="1"/>
          </p:cNvPicPr>
          <p:nvPr/>
        </p:nvPicPr>
        <p:blipFill>
          <a:blip r:embed="rId2"/>
          <a:srcRect b="1930"/>
          <a:stretch>
            <a:fillRect/>
          </a:stretch>
        </p:blipFill>
        <p:spPr bwMode="auto">
          <a:xfrm>
            <a:off x="428625" y="50006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珠穆朗玛峰 (西 藏)3"/>
          <p:cNvPicPr>
            <a:picLocks noChangeAspect="1" noChangeArrowheads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4643438" y="428625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XC6A1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00438"/>
            <a:ext cx="37861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4199742"/>
          <p:cNvPicPr>
            <a:picLocks noChangeAspect="1" noChangeArrowheads="1"/>
          </p:cNvPicPr>
          <p:nvPr/>
        </p:nvPicPr>
        <p:blipFill>
          <a:blip r:embed="rId5"/>
          <a:srcRect l="2721" t="2664" r="3708" b="3268"/>
          <a:stretch>
            <a:fillRect/>
          </a:stretch>
        </p:blipFill>
        <p:spPr bwMode="auto">
          <a:xfrm>
            <a:off x="4643438" y="3571875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4067175" y="1125538"/>
            <a:ext cx="428625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/>
              <a:t>ní </a:t>
            </a:r>
            <a:r>
              <a:rPr lang="en-US" altLang="zh-CN" sz="4000"/>
              <a:t> </a:t>
            </a:r>
            <a:r>
              <a:rPr lang="zh-CN" altLang="en-US" sz="4000"/>
              <a:t> </a:t>
            </a:r>
            <a:r>
              <a:rPr lang="en-US" altLang="en-US" sz="4000"/>
              <a:t>hǎo</a:t>
            </a:r>
            <a:endParaRPr lang="en-US" altLang="zh-CN" sz="40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zh-CN" altLang="en-US" sz="9600" b="1">
                <a:solidFill>
                  <a:srgbClr val="FF0066"/>
                </a:solidFill>
                <a:latin typeface="KaiTi"/>
                <a:ea typeface="KaiTi"/>
                <a:cs typeface="KaiTi"/>
              </a:rPr>
              <a:t>你好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zh-CN" altLang="en-US" sz="4000" b="1">
              <a:solidFill>
                <a:srgbClr val="141BAC"/>
              </a:solidFill>
              <a:latin typeface="Times New Roman" pitchFamily="18" charset="0"/>
              <a:ea typeface="楷体_GB2312" pitchFamily="49" charset="-122"/>
            </a:endParaRPr>
          </a:p>
          <a:p>
            <a:pPr marL="342900" indent="-342900" algn="ctr"/>
            <a:endParaRPr lang="en-US" altLang="en-US" sz="3600">
              <a:latin typeface="Calibri" pitchFamily="34" charset="0"/>
            </a:endParaRPr>
          </a:p>
        </p:txBody>
      </p:sp>
      <p:pic>
        <p:nvPicPr>
          <p:cNvPr id="47107" name="Picture 2" descr="http://news.iyaxin.com/attachement/jpg/site2/20111122/001966720b771034c45e0f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37433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hina_flag_larg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3743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5003800" y="3860800"/>
            <a:ext cx="32400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ea typeface="楷体_GB2312" pitchFamily="49" charset="-122"/>
              </a:rPr>
              <a:t>Z</a:t>
            </a:r>
            <a:r>
              <a:rPr lang="zh-CN" altLang="en-US" sz="3200">
                <a:ea typeface="楷体_GB2312" pitchFamily="49" charset="-122"/>
              </a:rPr>
              <a:t>hōng  guó</a:t>
            </a:r>
            <a:r>
              <a:rPr lang="zh-CN" altLang="en-US" sz="9600" b="1">
                <a:solidFill>
                  <a:srgbClr val="C00000"/>
                </a:solidFill>
                <a:latin typeface="KaiTi"/>
                <a:ea typeface="KaiTi"/>
                <a:cs typeface="KaiTi"/>
              </a:rPr>
              <a:t>中国</a:t>
            </a:r>
            <a:r>
              <a:rPr lang="zh-CN" altLang="en-US" sz="8000" b="1">
                <a:solidFill>
                  <a:srgbClr val="C00000"/>
                </a:solidFill>
                <a:latin typeface="KaiTi"/>
                <a:ea typeface="KaiTi"/>
                <a:cs typeface="KaiTi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4843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C00000"/>
                </a:solidFill>
              </a:rPr>
              <a:t>List 3 things about China.</a:t>
            </a:r>
            <a:r>
              <a:rPr lang="zh-CN" altLang="en-US" sz="4000" smtClean="0"/>
              <a:t/>
            </a:r>
            <a:br>
              <a:rPr lang="zh-CN" altLang="en-US" sz="4000" smtClean="0"/>
            </a:br>
            <a:endParaRPr lang="zh-CN" altLang="en-US" sz="4000" smtClean="0">
              <a:solidFill>
                <a:srgbClr val="002060"/>
              </a:solidFill>
            </a:endParaRPr>
          </a:p>
        </p:txBody>
      </p:sp>
      <p:sp>
        <p:nvSpPr>
          <p:cNvPr id="40964" name="WordArt 4"/>
          <p:cNvSpPr>
            <a:spLocks noChangeArrowheads="1" noChangeShapeType="1"/>
          </p:cNvSpPr>
          <p:nvPr/>
        </p:nvSpPr>
        <p:spPr bwMode="auto">
          <a:xfrm>
            <a:off x="4499992" y="2852936"/>
            <a:ext cx="1152128" cy="244780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360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?</a:t>
            </a:r>
            <a:endParaRPr lang="zh-CN" altLang="en-US" sz="360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55650" y="476250"/>
            <a:ext cx="854075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>
                <a:latin typeface="Berlin Sans FB Demi" pitchFamily="34" charset="0"/>
                <a:ea typeface="+mj-ea"/>
                <a:cs typeface="+mj-cs"/>
              </a:rPr>
              <a:t>Challenge</a:t>
            </a:r>
            <a:endParaRPr lang="zh-CN" alt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86" name="Picture 3" descr="world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8966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25" y="1785938"/>
            <a:ext cx="1608138" cy="1349375"/>
            <a:chOff x="0" y="0"/>
            <a:chExt cx="803" cy="850"/>
          </a:xfrm>
        </p:grpSpPr>
        <p:sp>
          <p:nvSpPr>
            <p:cNvPr id="16391" name="未知"/>
            <p:cNvSpPr>
              <a:spLocks/>
            </p:cNvSpPr>
            <p:nvPr/>
          </p:nvSpPr>
          <p:spPr bwMode="auto">
            <a:xfrm>
              <a:off x="0" y="0"/>
              <a:ext cx="803" cy="807"/>
            </a:xfrm>
            <a:custGeom>
              <a:avLst/>
              <a:gdLst>
                <a:gd name="T0" fmla="*/ 260 w 803"/>
                <a:gd name="T1" fmla="*/ 91 h 807"/>
                <a:gd name="T2" fmla="*/ 306 w 803"/>
                <a:gd name="T3" fmla="*/ 144 h 807"/>
                <a:gd name="T4" fmla="*/ 291 w 803"/>
                <a:gd name="T5" fmla="*/ 167 h 807"/>
                <a:gd name="T6" fmla="*/ 283 w 803"/>
                <a:gd name="T7" fmla="*/ 144 h 807"/>
                <a:gd name="T8" fmla="*/ 222 w 803"/>
                <a:gd name="T9" fmla="*/ 91 h 807"/>
                <a:gd name="T10" fmla="*/ 169 w 803"/>
                <a:gd name="T11" fmla="*/ 99 h 807"/>
                <a:gd name="T12" fmla="*/ 132 w 803"/>
                <a:gd name="T13" fmla="*/ 167 h 807"/>
                <a:gd name="T14" fmla="*/ 48 w 803"/>
                <a:gd name="T15" fmla="*/ 220 h 807"/>
                <a:gd name="T16" fmla="*/ 41 w 803"/>
                <a:gd name="T17" fmla="*/ 265 h 807"/>
                <a:gd name="T18" fmla="*/ 18 w 803"/>
                <a:gd name="T19" fmla="*/ 273 h 807"/>
                <a:gd name="T20" fmla="*/ 48 w 803"/>
                <a:gd name="T21" fmla="*/ 379 h 807"/>
                <a:gd name="T22" fmla="*/ 56 w 803"/>
                <a:gd name="T23" fmla="*/ 462 h 807"/>
                <a:gd name="T24" fmla="*/ 86 w 803"/>
                <a:gd name="T25" fmla="*/ 470 h 807"/>
                <a:gd name="T26" fmla="*/ 177 w 803"/>
                <a:gd name="T27" fmla="*/ 569 h 807"/>
                <a:gd name="T28" fmla="*/ 298 w 803"/>
                <a:gd name="T29" fmla="*/ 629 h 807"/>
                <a:gd name="T30" fmla="*/ 276 w 803"/>
                <a:gd name="T31" fmla="*/ 720 h 807"/>
                <a:gd name="T32" fmla="*/ 344 w 803"/>
                <a:gd name="T33" fmla="*/ 758 h 807"/>
                <a:gd name="T34" fmla="*/ 404 w 803"/>
                <a:gd name="T35" fmla="*/ 781 h 807"/>
                <a:gd name="T36" fmla="*/ 420 w 803"/>
                <a:gd name="T37" fmla="*/ 766 h 807"/>
                <a:gd name="T38" fmla="*/ 465 w 803"/>
                <a:gd name="T39" fmla="*/ 781 h 807"/>
                <a:gd name="T40" fmla="*/ 594 w 803"/>
                <a:gd name="T41" fmla="*/ 773 h 807"/>
                <a:gd name="T42" fmla="*/ 624 w 803"/>
                <a:gd name="T43" fmla="*/ 690 h 807"/>
                <a:gd name="T44" fmla="*/ 685 w 803"/>
                <a:gd name="T45" fmla="*/ 606 h 807"/>
                <a:gd name="T46" fmla="*/ 662 w 803"/>
                <a:gd name="T47" fmla="*/ 470 h 807"/>
                <a:gd name="T48" fmla="*/ 632 w 803"/>
                <a:gd name="T49" fmla="*/ 409 h 807"/>
                <a:gd name="T50" fmla="*/ 647 w 803"/>
                <a:gd name="T51" fmla="*/ 334 h 807"/>
                <a:gd name="T52" fmla="*/ 670 w 803"/>
                <a:gd name="T53" fmla="*/ 341 h 807"/>
                <a:gd name="T54" fmla="*/ 692 w 803"/>
                <a:gd name="T55" fmla="*/ 387 h 807"/>
                <a:gd name="T56" fmla="*/ 776 w 803"/>
                <a:gd name="T57" fmla="*/ 318 h 807"/>
                <a:gd name="T58" fmla="*/ 791 w 803"/>
                <a:gd name="T59" fmla="*/ 144 h 807"/>
                <a:gd name="T60" fmla="*/ 738 w 803"/>
                <a:gd name="T61" fmla="*/ 144 h 807"/>
                <a:gd name="T62" fmla="*/ 715 w 803"/>
                <a:gd name="T63" fmla="*/ 99 h 807"/>
                <a:gd name="T64" fmla="*/ 639 w 803"/>
                <a:gd name="T65" fmla="*/ 0 h 807"/>
                <a:gd name="T66" fmla="*/ 594 w 803"/>
                <a:gd name="T67" fmla="*/ 129 h 807"/>
                <a:gd name="T68" fmla="*/ 548 w 803"/>
                <a:gd name="T69" fmla="*/ 159 h 807"/>
                <a:gd name="T70" fmla="*/ 594 w 803"/>
                <a:gd name="T71" fmla="*/ 197 h 807"/>
                <a:gd name="T72" fmla="*/ 518 w 803"/>
                <a:gd name="T73" fmla="*/ 235 h 807"/>
                <a:gd name="T74" fmla="*/ 480 w 803"/>
                <a:gd name="T75" fmla="*/ 296 h 807"/>
                <a:gd name="T76" fmla="*/ 389 w 803"/>
                <a:gd name="T77" fmla="*/ 273 h 807"/>
                <a:gd name="T78" fmla="*/ 366 w 803"/>
                <a:gd name="T79" fmla="*/ 250 h 807"/>
                <a:gd name="T80" fmla="*/ 321 w 803"/>
                <a:gd name="T81" fmla="*/ 220 h 807"/>
                <a:gd name="T82" fmla="*/ 276 w 803"/>
                <a:gd name="T83" fmla="*/ 174 h 8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3"/>
                <a:gd name="T127" fmla="*/ 0 h 807"/>
                <a:gd name="T128" fmla="*/ 803 w 803"/>
                <a:gd name="T129" fmla="*/ 807 h 8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3" h="807">
                  <a:moveTo>
                    <a:pt x="260" y="91"/>
                  </a:moveTo>
                  <a:cubicBezTo>
                    <a:pt x="281" y="111"/>
                    <a:pt x="296" y="116"/>
                    <a:pt x="306" y="144"/>
                  </a:cubicBezTo>
                  <a:cubicBezTo>
                    <a:pt x="301" y="152"/>
                    <a:pt x="300" y="167"/>
                    <a:pt x="291" y="167"/>
                  </a:cubicBezTo>
                  <a:cubicBezTo>
                    <a:pt x="283" y="167"/>
                    <a:pt x="287" y="151"/>
                    <a:pt x="283" y="144"/>
                  </a:cubicBezTo>
                  <a:cubicBezTo>
                    <a:pt x="254" y="92"/>
                    <a:pt x="266" y="102"/>
                    <a:pt x="222" y="91"/>
                  </a:cubicBezTo>
                  <a:cubicBezTo>
                    <a:pt x="208" y="136"/>
                    <a:pt x="198" y="127"/>
                    <a:pt x="169" y="99"/>
                  </a:cubicBezTo>
                  <a:cubicBezTo>
                    <a:pt x="158" y="134"/>
                    <a:pt x="171" y="153"/>
                    <a:pt x="132" y="167"/>
                  </a:cubicBezTo>
                  <a:cubicBezTo>
                    <a:pt x="108" y="234"/>
                    <a:pt x="132" y="210"/>
                    <a:pt x="48" y="220"/>
                  </a:cubicBezTo>
                  <a:cubicBezTo>
                    <a:pt x="46" y="235"/>
                    <a:pt x="48" y="252"/>
                    <a:pt x="41" y="265"/>
                  </a:cubicBezTo>
                  <a:cubicBezTo>
                    <a:pt x="37" y="272"/>
                    <a:pt x="19" y="265"/>
                    <a:pt x="18" y="273"/>
                  </a:cubicBezTo>
                  <a:cubicBezTo>
                    <a:pt x="3" y="371"/>
                    <a:pt x="0" y="362"/>
                    <a:pt x="48" y="379"/>
                  </a:cubicBezTo>
                  <a:cubicBezTo>
                    <a:pt x="51" y="407"/>
                    <a:pt x="45" y="436"/>
                    <a:pt x="56" y="462"/>
                  </a:cubicBezTo>
                  <a:cubicBezTo>
                    <a:pt x="60" y="472"/>
                    <a:pt x="81" y="461"/>
                    <a:pt x="86" y="470"/>
                  </a:cubicBezTo>
                  <a:cubicBezTo>
                    <a:pt x="134" y="567"/>
                    <a:pt x="29" y="553"/>
                    <a:pt x="177" y="569"/>
                  </a:cubicBezTo>
                  <a:cubicBezTo>
                    <a:pt x="194" y="617"/>
                    <a:pt x="253" y="619"/>
                    <a:pt x="298" y="629"/>
                  </a:cubicBezTo>
                  <a:cubicBezTo>
                    <a:pt x="326" y="672"/>
                    <a:pt x="333" y="702"/>
                    <a:pt x="276" y="720"/>
                  </a:cubicBezTo>
                  <a:cubicBezTo>
                    <a:pt x="288" y="759"/>
                    <a:pt x="307" y="748"/>
                    <a:pt x="344" y="758"/>
                  </a:cubicBezTo>
                  <a:cubicBezTo>
                    <a:pt x="327" y="807"/>
                    <a:pt x="369" y="786"/>
                    <a:pt x="404" y="781"/>
                  </a:cubicBezTo>
                  <a:cubicBezTo>
                    <a:pt x="409" y="776"/>
                    <a:pt x="413" y="766"/>
                    <a:pt x="420" y="766"/>
                  </a:cubicBezTo>
                  <a:cubicBezTo>
                    <a:pt x="436" y="766"/>
                    <a:pt x="465" y="781"/>
                    <a:pt x="465" y="781"/>
                  </a:cubicBezTo>
                  <a:cubicBezTo>
                    <a:pt x="508" y="778"/>
                    <a:pt x="552" y="782"/>
                    <a:pt x="594" y="773"/>
                  </a:cubicBezTo>
                  <a:cubicBezTo>
                    <a:pt x="616" y="768"/>
                    <a:pt x="619" y="701"/>
                    <a:pt x="624" y="690"/>
                  </a:cubicBezTo>
                  <a:cubicBezTo>
                    <a:pt x="639" y="655"/>
                    <a:pt x="665" y="636"/>
                    <a:pt x="685" y="606"/>
                  </a:cubicBezTo>
                  <a:cubicBezTo>
                    <a:pt x="694" y="559"/>
                    <a:pt x="718" y="490"/>
                    <a:pt x="662" y="470"/>
                  </a:cubicBezTo>
                  <a:cubicBezTo>
                    <a:pt x="645" y="418"/>
                    <a:pt x="658" y="437"/>
                    <a:pt x="632" y="409"/>
                  </a:cubicBezTo>
                  <a:cubicBezTo>
                    <a:pt x="622" y="373"/>
                    <a:pt x="626" y="365"/>
                    <a:pt x="647" y="334"/>
                  </a:cubicBezTo>
                  <a:cubicBezTo>
                    <a:pt x="655" y="336"/>
                    <a:pt x="670" y="341"/>
                    <a:pt x="670" y="341"/>
                  </a:cubicBezTo>
                  <a:cubicBezTo>
                    <a:pt x="660" y="370"/>
                    <a:pt x="645" y="402"/>
                    <a:pt x="692" y="387"/>
                  </a:cubicBezTo>
                  <a:cubicBezTo>
                    <a:pt x="718" y="311"/>
                    <a:pt x="677" y="330"/>
                    <a:pt x="776" y="318"/>
                  </a:cubicBezTo>
                  <a:cubicBezTo>
                    <a:pt x="803" y="232"/>
                    <a:pt x="800" y="303"/>
                    <a:pt x="791" y="144"/>
                  </a:cubicBezTo>
                  <a:cubicBezTo>
                    <a:pt x="772" y="151"/>
                    <a:pt x="758" y="160"/>
                    <a:pt x="738" y="144"/>
                  </a:cubicBezTo>
                  <a:cubicBezTo>
                    <a:pt x="725" y="133"/>
                    <a:pt x="725" y="112"/>
                    <a:pt x="715" y="99"/>
                  </a:cubicBezTo>
                  <a:cubicBezTo>
                    <a:pt x="690" y="67"/>
                    <a:pt x="661" y="34"/>
                    <a:pt x="639" y="0"/>
                  </a:cubicBezTo>
                  <a:cubicBezTo>
                    <a:pt x="570" y="47"/>
                    <a:pt x="639" y="20"/>
                    <a:pt x="594" y="129"/>
                  </a:cubicBezTo>
                  <a:cubicBezTo>
                    <a:pt x="587" y="146"/>
                    <a:pt x="548" y="159"/>
                    <a:pt x="548" y="159"/>
                  </a:cubicBezTo>
                  <a:cubicBezTo>
                    <a:pt x="536" y="200"/>
                    <a:pt x="558" y="189"/>
                    <a:pt x="594" y="197"/>
                  </a:cubicBezTo>
                  <a:cubicBezTo>
                    <a:pt x="569" y="214"/>
                    <a:pt x="543" y="218"/>
                    <a:pt x="518" y="235"/>
                  </a:cubicBezTo>
                  <a:cubicBezTo>
                    <a:pt x="507" y="266"/>
                    <a:pt x="508" y="277"/>
                    <a:pt x="480" y="296"/>
                  </a:cubicBezTo>
                  <a:cubicBezTo>
                    <a:pt x="447" y="290"/>
                    <a:pt x="420" y="284"/>
                    <a:pt x="389" y="273"/>
                  </a:cubicBezTo>
                  <a:cubicBezTo>
                    <a:pt x="381" y="265"/>
                    <a:pt x="375" y="257"/>
                    <a:pt x="366" y="250"/>
                  </a:cubicBezTo>
                  <a:cubicBezTo>
                    <a:pt x="352" y="239"/>
                    <a:pt x="321" y="220"/>
                    <a:pt x="321" y="220"/>
                  </a:cubicBezTo>
                  <a:cubicBezTo>
                    <a:pt x="307" y="198"/>
                    <a:pt x="292" y="192"/>
                    <a:pt x="276" y="17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未知"/>
            <p:cNvSpPr>
              <a:spLocks/>
            </p:cNvSpPr>
            <p:nvPr/>
          </p:nvSpPr>
          <p:spPr bwMode="auto">
            <a:xfrm>
              <a:off x="685" y="690"/>
              <a:ext cx="66" cy="91"/>
            </a:xfrm>
            <a:custGeom>
              <a:avLst/>
              <a:gdLst>
                <a:gd name="T0" fmla="*/ 30 w 66"/>
                <a:gd name="T1" fmla="*/ 0 h 91"/>
                <a:gd name="T2" fmla="*/ 15 w 66"/>
                <a:gd name="T3" fmla="*/ 91 h 91"/>
                <a:gd name="T4" fmla="*/ 0 w 66"/>
                <a:gd name="T5" fmla="*/ 68 h 91"/>
                <a:gd name="T6" fmla="*/ 15 w 66"/>
                <a:gd name="T7" fmla="*/ 45 h 91"/>
                <a:gd name="T8" fmla="*/ 23 w 66"/>
                <a:gd name="T9" fmla="*/ 15 h 91"/>
                <a:gd name="T10" fmla="*/ 30 w 66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91"/>
                <a:gd name="T20" fmla="*/ 66 w 66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91">
                  <a:moveTo>
                    <a:pt x="30" y="0"/>
                  </a:moveTo>
                  <a:cubicBezTo>
                    <a:pt x="54" y="36"/>
                    <a:pt x="66" y="73"/>
                    <a:pt x="15" y="91"/>
                  </a:cubicBezTo>
                  <a:cubicBezTo>
                    <a:pt x="10" y="83"/>
                    <a:pt x="0" y="77"/>
                    <a:pt x="0" y="68"/>
                  </a:cubicBezTo>
                  <a:cubicBezTo>
                    <a:pt x="0" y="59"/>
                    <a:pt x="11" y="53"/>
                    <a:pt x="15" y="45"/>
                  </a:cubicBezTo>
                  <a:cubicBezTo>
                    <a:pt x="19" y="36"/>
                    <a:pt x="20" y="25"/>
                    <a:pt x="23" y="15"/>
                  </a:cubicBezTo>
                  <a:cubicBezTo>
                    <a:pt x="25" y="10"/>
                    <a:pt x="28" y="5"/>
                    <a:pt x="30" y="0"/>
                  </a:cubicBez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3" name="未知"/>
            <p:cNvSpPr>
              <a:spLocks/>
            </p:cNvSpPr>
            <p:nvPr/>
          </p:nvSpPr>
          <p:spPr bwMode="auto">
            <a:xfrm>
              <a:off x="465" y="748"/>
              <a:ext cx="114" cy="102"/>
            </a:xfrm>
            <a:custGeom>
              <a:avLst/>
              <a:gdLst>
                <a:gd name="T0" fmla="*/ 23 w 114"/>
                <a:gd name="T1" fmla="*/ 40 h 102"/>
                <a:gd name="T2" fmla="*/ 68 w 114"/>
                <a:gd name="T3" fmla="*/ 48 h 102"/>
                <a:gd name="T4" fmla="*/ 68 w 114"/>
                <a:gd name="T5" fmla="*/ 78 h 102"/>
                <a:gd name="T6" fmla="*/ 114 w 114"/>
                <a:gd name="T7" fmla="*/ 40 h 102"/>
                <a:gd name="T8" fmla="*/ 99 w 114"/>
                <a:gd name="T9" fmla="*/ 48 h 102"/>
                <a:gd name="T10" fmla="*/ 91 w 114"/>
                <a:gd name="T11" fmla="*/ 48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2"/>
                <a:gd name="T20" fmla="*/ 114 w 114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2">
                  <a:moveTo>
                    <a:pt x="23" y="40"/>
                  </a:moveTo>
                  <a:cubicBezTo>
                    <a:pt x="38" y="43"/>
                    <a:pt x="56" y="38"/>
                    <a:pt x="68" y="48"/>
                  </a:cubicBezTo>
                  <a:cubicBezTo>
                    <a:pt x="92" y="68"/>
                    <a:pt x="0" y="102"/>
                    <a:pt x="68" y="78"/>
                  </a:cubicBezTo>
                  <a:cubicBezTo>
                    <a:pt x="107" y="92"/>
                    <a:pt x="92" y="73"/>
                    <a:pt x="114" y="40"/>
                  </a:cubicBezTo>
                  <a:cubicBezTo>
                    <a:pt x="99" y="0"/>
                    <a:pt x="112" y="22"/>
                    <a:pt x="99" y="48"/>
                  </a:cubicBezTo>
                  <a:cubicBezTo>
                    <a:pt x="98" y="50"/>
                    <a:pt x="94" y="48"/>
                    <a:pt x="91" y="4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7143750" y="2286000"/>
            <a:ext cx="215900" cy="215900"/>
          </a:xfrm>
          <a:prstGeom prst="star5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  <a:latin typeface="+mn-lt"/>
              <a:ea typeface="+mn-ea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500813" y="2428875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  <a:latin typeface="Calibri" pitchFamily="34" charset="0"/>
              </a:rPr>
              <a:t>CHINA</a:t>
            </a:r>
            <a:endParaRPr lang="zh-CN" altLang="en-US" sz="28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3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28938" y="5286375"/>
            <a:ext cx="5319712" cy="93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smtClean="0">
                <a:solidFill>
                  <a:srgbClr val="C00000"/>
                </a:solidFill>
              </a:rPr>
              <a:t>  </a:t>
            </a:r>
            <a:r>
              <a:rPr lang="en-US" altLang="zh-CN" sz="4800" smtClean="0">
                <a:solidFill>
                  <a:srgbClr val="C00000"/>
                </a:solidFill>
              </a:rPr>
              <a:t>Where is China</a:t>
            </a:r>
            <a:r>
              <a:rPr lang="zh-CN" altLang="en-US" sz="4800" smtClean="0">
                <a:solidFill>
                  <a:srgbClr val="C00000"/>
                </a:solidFill>
              </a:rPr>
              <a:t>？</a:t>
            </a:r>
            <a:endParaRPr lang="en-US" sz="4800" smtClean="0">
              <a:solidFill>
                <a:srgbClr val="C00000"/>
              </a:solidFill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ChangeArrowheads="1"/>
          </p:cNvSpPr>
          <p:nvPr/>
        </p:nvSpPr>
        <p:spPr bwMode="auto">
          <a:xfrm>
            <a:off x="1187450" y="620713"/>
            <a:ext cx="73580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altLang="zh-CN" sz="3600">
                <a:cs typeface="Arial" charset="0"/>
              </a:rPr>
              <a:t> </a:t>
            </a:r>
            <a:r>
              <a:rPr lang="en-GB" altLang="zh-CN" sz="3600">
                <a:solidFill>
                  <a:srgbClr val="7030A0"/>
                </a:solidFill>
                <a:cs typeface="Arial" charset="0"/>
              </a:rPr>
              <a:t>Xi</a:t>
            </a:r>
            <a:r>
              <a:rPr lang="en-US" altLang="zh-CN" sz="3600">
                <a:solidFill>
                  <a:srgbClr val="7030A0"/>
                </a:solidFill>
                <a:cs typeface="Arial" charset="0"/>
              </a:rPr>
              <a:t>è</a:t>
            </a:r>
            <a:r>
              <a:rPr lang="en-GB" altLang="zh-CN" sz="3600">
                <a:solidFill>
                  <a:srgbClr val="7030A0"/>
                </a:solidFill>
                <a:cs typeface="Arial" charset="0"/>
              </a:rPr>
              <a:t>   xi</a:t>
            </a:r>
            <a:r>
              <a:rPr lang="en-US" altLang="zh-CN" sz="3600">
                <a:solidFill>
                  <a:srgbClr val="7030A0"/>
                </a:solidFill>
                <a:cs typeface="Arial" charset="0"/>
              </a:rPr>
              <a:t>è</a:t>
            </a:r>
            <a:r>
              <a:rPr lang="en-GB" altLang="zh-CN" sz="3600">
                <a:solidFill>
                  <a:srgbClr val="7030A0"/>
                </a:solidFill>
                <a:cs typeface="Arial" charset="0"/>
              </a:rPr>
              <a:t>!           </a:t>
            </a:r>
            <a:r>
              <a:rPr lang="en-GB" altLang="zh-CN" sz="3600">
                <a:solidFill>
                  <a:srgbClr val="C00000"/>
                </a:solidFill>
                <a:cs typeface="Arial" charset="0"/>
              </a:rPr>
              <a:t>Zài  jiàn</a:t>
            </a:r>
            <a:r>
              <a:rPr lang="zh-CN" altLang="en-US" sz="3600">
                <a:solidFill>
                  <a:srgbClr val="C00000"/>
                </a:solidFill>
                <a:cs typeface="Arial" charset="0"/>
              </a:rPr>
              <a:t>！</a:t>
            </a:r>
            <a:endParaRPr lang="en-GB" altLang="zh-CN" sz="3600">
              <a:solidFill>
                <a:srgbClr val="C00000"/>
              </a:solidFill>
              <a:cs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7200" b="1"/>
              <a:t>   </a:t>
            </a:r>
            <a:r>
              <a:rPr lang="zh-CN" altLang="en-US" sz="8000" b="1">
                <a:solidFill>
                  <a:srgbClr val="7030A0"/>
                </a:solidFill>
                <a:latin typeface="KaiTi"/>
                <a:ea typeface="KaiTi"/>
                <a:cs typeface="KaiTi"/>
              </a:rPr>
              <a:t>谢谢！</a:t>
            </a:r>
            <a:r>
              <a:rPr lang="zh-CN" altLang="en-US" sz="8000" b="1">
                <a:solidFill>
                  <a:srgbClr val="C00000"/>
                </a:solidFill>
                <a:latin typeface="KaiTi"/>
                <a:ea typeface="KaiTi"/>
                <a:cs typeface="KaiTi"/>
              </a:rPr>
              <a:t>再见！</a:t>
            </a:r>
            <a:endParaRPr lang="en-GB" altLang="zh-CN" sz="8000" b="1">
              <a:solidFill>
                <a:srgbClr val="C00000"/>
              </a:solidFill>
              <a:latin typeface="KaiTi"/>
              <a:ea typeface="KaiTi"/>
              <a:cs typeface="KaiTi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altLang="zh-CN" sz="4400">
                <a:solidFill>
                  <a:srgbClr val="7030A0"/>
                </a:solidFill>
                <a:latin typeface="Comic Sans MS" pitchFamily="66" charset="0"/>
              </a:rPr>
              <a:t>Thank you!   </a:t>
            </a:r>
            <a:r>
              <a:rPr lang="en-GB" altLang="zh-CN" sz="4400">
                <a:solidFill>
                  <a:srgbClr val="C00000"/>
                </a:solidFill>
                <a:latin typeface="Comic Sans MS" pitchFamily="66" charset="0"/>
              </a:rPr>
              <a:t>Goodbye</a:t>
            </a:r>
            <a:r>
              <a:rPr lang="zh-CN" altLang="en-US" sz="4400">
                <a:solidFill>
                  <a:srgbClr val="C00000"/>
                </a:solidFill>
                <a:latin typeface="Comic Sans MS" pitchFamily="66" charset="0"/>
              </a:rPr>
              <a:t>！</a:t>
            </a:r>
            <a:endParaRPr lang="en-US" sz="440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GB" altLang="zh-CN" sz="6600" b="1">
              <a:solidFill>
                <a:schemeClr val="folHlink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zh-CN" altLang="en-GB" sz="6600" b="1">
              <a:solidFill>
                <a:schemeClr val="folHlink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zh-CN" sz="5400" b="1">
              <a:solidFill>
                <a:schemeClr val="folHlink"/>
              </a:solidFill>
            </a:endParaRPr>
          </a:p>
        </p:txBody>
      </p:sp>
      <p:pic>
        <p:nvPicPr>
          <p:cNvPr id="45058" name="Picture 2" descr="http://www.foxqq.com/biaoqing/ZaiJian/03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933825"/>
            <a:ext cx="18002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250" y="609600"/>
            <a:ext cx="854075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Words</a:t>
            </a:r>
            <a:endParaRPr lang="en-US" altLang="zh-CN" sz="3600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1258888" y="2276475"/>
            <a:ext cx="3810000" cy="2405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chemeClr val="folHlink"/>
                </a:solidFill>
              </a:rPr>
              <a:t>      zhōng  guó</a:t>
            </a:r>
            <a:r>
              <a:rPr lang="en-US" altLang="zh-CN" smtClean="0"/>
              <a:t> </a:t>
            </a:r>
            <a:endParaRPr lang="zh-CN" altLang="en-US" sz="8800" b="1" smtClean="0"/>
          </a:p>
          <a:p>
            <a:pPr eaLnBrk="1" hangingPunct="1"/>
            <a:r>
              <a:rPr lang="zh-CN" altLang="en-US" sz="8800" b="1" smtClean="0">
                <a:latin typeface="KaiTi"/>
                <a:ea typeface="KaiTi"/>
                <a:cs typeface="KaiTi"/>
              </a:rPr>
              <a:t>中国</a:t>
            </a:r>
          </a:p>
        </p:txBody>
      </p:sp>
      <p:pic>
        <p:nvPicPr>
          <p:cNvPr id="3" name="Picture 5" descr="ec2b7a2018254559576de9045439b16f_s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b="6332"/>
          <a:stretch>
            <a:fillRect/>
          </a:stretch>
        </p:blipFill>
        <p:spPr bwMode="auto">
          <a:xfrm>
            <a:off x="4495800" y="2057400"/>
            <a:ext cx="366077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900113" y="115888"/>
            <a:ext cx="7885112" cy="141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4000" smtClean="0">
                <a:solidFill>
                  <a:srgbClr val="C00000"/>
                </a:solidFill>
              </a:rPr>
              <a:t>Which is the </a:t>
            </a:r>
            <a:r>
              <a:rPr lang="en-US" altLang="zh-CN" b="1" smtClean="0">
                <a:solidFill>
                  <a:srgbClr val="C00000"/>
                </a:solidFill>
              </a:rPr>
              <a:t>national flag </a:t>
            </a:r>
            <a:r>
              <a:rPr lang="en-US" altLang="zh-CN" sz="4000" smtClean="0">
                <a:solidFill>
                  <a:srgbClr val="C00000"/>
                </a:solidFill>
              </a:rPr>
              <a:t>of China?</a:t>
            </a:r>
          </a:p>
        </p:txBody>
      </p:sp>
      <p:pic>
        <p:nvPicPr>
          <p:cNvPr id="7171" name="Picture 3" descr="China_flag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196975"/>
            <a:ext cx="33115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3168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ritish%20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975"/>
            <a:ext cx="32400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roduct_2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052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956550" y="2205038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CHINA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76600" y="2276475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BRITAIN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76600" y="50847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JAPAN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956550" y="5084763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KOREA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458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339975" y="188913"/>
            <a:ext cx="7392988" cy="1017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3200" b="1" smtClean="0">
                <a:solidFill>
                  <a:srgbClr val="C00000"/>
                </a:solidFill>
              </a:rPr>
              <a:t>Which girl is a Chinese?</a:t>
            </a:r>
            <a:r>
              <a:rPr lang="en-US" altLang="zh-CN" sz="4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516563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Calibri" pitchFamily="34" charset="0"/>
              </a:rPr>
              <a:t>Japanese kimono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57500" y="5500688"/>
            <a:ext cx="2722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alibri" pitchFamily="34" charset="0"/>
              </a:rPr>
              <a:t>Chinese Qi Pao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72188" y="5500688"/>
            <a:ext cx="245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D60093"/>
                </a:solidFill>
                <a:latin typeface="Calibri" pitchFamily="34" charset="0"/>
              </a:rPr>
              <a:t>Korean clothes</a:t>
            </a:r>
            <a:r>
              <a:rPr lang="en-US" altLang="zh-CN" sz="2000">
                <a:latin typeface="Calibri" pitchFamily="34" charset="0"/>
              </a:rPr>
              <a:t>  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338263"/>
            <a:ext cx="29146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223996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2817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2" name="Picture 2" descr="GREAT 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35718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50825" y="620713"/>
            <a:ext cx="4429125" cy="103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3200" b="1" smtClean="0">
                <a:solidFill>
                  <a:srgbClr val="C00000"/>
                </a:solidFill>
              </a:rPr>
              <a:t>Which place is in China?</a:t>
            </a:r>
            <a:r>
              <a:rPr lang="en-US" altLang="zh-CN" sz="4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292725" y="2924175"/>
            <a:ext cx="2398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Calibri" pitchFamily="34" charset="0"/>
              </a:rPr>
              <a:t>The Great Wall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16013" y="5445125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Calibri" pitchFamily="34" charset="0"/>
              </a:rPr>
              <a:t>Runcorn Bridge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92725" y="6237288"/>
            <a:ext cx="246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alibri" pitchFamily="34" charset="0"/>
              </a:rPr>
              <a:t>The Fuji Mountain</a:t>
            </a:r>
          </a:p>
        </p:txBody>
      </p:sp>
      <p:pic>
        <p:nvPicPr>
          <p:cNvPr id="10248" name="Picture 8" descr="fuji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00438"/>
            <a:ext cx="36004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ttp://upload.wikimedia.org/wikipedia/commons/c/c2/Silver_Jubilee_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76475"/>
            <a:ext cx="42116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1506" name="Picture 2" descr="KLEC2003_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248443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19250" y="115888"/>
            <a:ext cx="5953125" cy="1416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3200" b="1" smtClean="0">
                <a:solidFill>
                  <a:srgbClr val="C00000"/>
                </a:solidFill>
              </a:rPr>
              <a:t>Which one is Chinese character?</a:t>
            </a:r>
            <a:r>
              <a:rPr lang="en-US" altLang="zh-CN" sz="4800" b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1508" name="Picture 4" descr="happiness%20copy"/>
          <p:cNvPicPr>
            <a:picLocks noChangeAspect="1" noChangeArrowheads="1"/>
          </p:cNvPicPr>
          <p:nvPr/>
        </p:nvPicPr>
        <p:blipFill>
          <a:blip r:embed="rId3"/>
          <a:srcRect b="9554"/>
          <a:stretch>
            <a:fillRect/>
          </a:stretch>
        </p:blipFill>
        <p:spPr bwMode="auto">
          <a:xfrm>
            <a:off x="6156325" y="1773238"/>
            <a:ext cx="2508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659563" y="5516563"/>
            <a:ext cx="135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Calibri" pitchFamily="34" charset="0"/>
              </a:rPr>
              <a:t>Chinese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79838" y="5445125"/>
            <a:ext cx="151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Calibri" pitchFamily="34" charset="0"/>
              </a:rPr>
              <a:t>Japanese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71550" y="5445125"/>
            <a:ext cx="121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Calibri" pitchFamily="34" charset="0"/>
              </a:rPr>
              <a:t>Korean</a:t>
            </a:r>
          </a:p>
        </p:txBody>
      </p:sp>
      <p:pic>
        <p:nvPicPr>
          <p:cNvPr id="21512" name="Picture 8" descr="allhiragana"/>
          <p:cNvPicPr>
            <a:picLocks noChangeAspect="1" noChangeArrowheads="1"/>
          </p:cNvPicPr>
          <p:nvPr/>
        </p:nvPicPr>
        <p:blipFill>
          <a:blip r:embed="rId4"/>
          <a:srcRect l="24677"/>
          <a:stretch>
            <a:fillRect/>
          </a:stretch>
        </p:blipFill>
        <p:spPr bwMode="auto">
          <a:xfrm>
            <a:off x="3635375" y="1773238"/>
            <a:ext cx="175895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  <p:bldP spid="112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9e93391e22338a0d403417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228</Words>
  <Application>Microsoft Office PowerPoint</Application>
  <PresentationFormat>On-screen Show (4:3)</PresentationFormat>
  <Paragraphs>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BatangChe</vt:lpstr>
      <vt:lpstr>KaiTi</vt:lpstr>
      <vt:lpstr>楷体_GB2312</vt:lpstr>
      <vt:lpstr>宋体</vt:lpstr>
      <vt:lpstr>Arial</vt:lpstr>
      <vt:lpstr>Berlin Sans FB Demi</vt:lpstr>
      <vt:lpstr>Calibri</vt:lpstr>
      <vt:lpstr>Comic Sans MS</vt:lpstr>
      <vt:lpstr>Franklin Gothic Medium</vt:lpstr>
      <vt:lpstr>Times New Roman</vt:lpstr>
      <vt:lpstr>Verdana</vt:lpstr>
      <vt:lpstr>Wingdings</vt:lpstr>
      <vt:lpstr>Office 主题</vt:lpstr>
      <vt:lpstr>PowerPoint Presentation</vt:lpstr>
      <vt:lpstr>What do you know  about China?</vt:lpstr>
      <vt:lpstr>  Where is China？</vt:lpstr>
      <vt:lpstr>New Words</vt:lpstr>
      <vt:lpstr>Which is the national flag of China?</vt:lpstr>
      <vt:lpstr>Which girl is a Chinese? </vt:lpstr>
      <vt:lpstr>Which place is in China? </vt:lpstr>
      <vt:lpstr>Which one is Chinese character? </vt:lpstr>
      <vt:lpstr>PowerPoint Presentation</vt:lpstr>
      <vt:lpstr>PowerPoint Presentation</vt:lpstr>
      <vt:lpstr>PowerPoint Presentation</vt:lpstr>
      <vt:lpstr>PowerPoint Presentation</vt:lpstr>
      <vt:lpstr>List symbols of China.</vt:lpstr>
      <vt:lpstr>PowerPoint Presentation</vt:lpstr>
      <vt:lpstr>Martial Arts ( Kung Fu )</vt:lpstr>
      <vt:lpstr>PowerPoint Presentation</vt:lpstr>
      <vt:lpstr>PowerPoint Presentation</vt:lpstr>
      <vt:lpstr>Chinese Zodiac: animal of the year</vt:lpstr>
      <vt:lpstr>PowerPoint Presentation</vt:lpstr>
      <vt:lpstr>PowerPoint Presentation</vt:lpstr>
      <vt:lpstr>Folk Arts</vt:lpstr>
      <vt:lpstr>Chinese Medicine</vt:lpstr>
      <vt:lpstr>Tea, embroidery and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3 things about China.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Andrea</dc:creator>
  <cp:lastModifiedBy>Helen Huang</cp:lastModifiedBy>
  <cp:revision>88</cp:revision>
  <dcterms:created xsi:type="dcterms:W3CDTF">2013-01-10T20:47:30Z</dcterms:created>
  <dcterms:modified xsi:type="dcterms:W3CDTF">2021-09-12T19:33:13Z</dcterms:modified>
</cp:coreProperties>
</file>