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</p:sldIdLst>
  <p:sldSz cx="18288000" cy="10287000"/>
  <p:notesSz cx="6858000" cy="9144000"/>
  <p:embeddedFontLst>
    <p:embeddedFont>
      <p:font typeface="Open Sans Bold" charset="1" panose="020B0806030504020204"/>
      <p:regular r:id="rId10"/>
    </p:embeddedFont>
    <p:embeddedFont>
      <p:font typeface="Playwrite US Modern" charset="1" panose="00000000000000000000"/>
      <p:regular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11" Target="fonts/font11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jpe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jpe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8453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9144000" cy="10287000"/>
            <a:chOff x="0" y="0"/>
            <a:chExt cx="12192000" cy="13716000"/>
          </a:xfrm>
        </p:grpSpPr>
        <p:pic>
          <p:nvPicPr>
            <p:cNvPr name="Picture 3" id="3"/>
            <p:cNvPicPr>
              <a:picLocks noChangeAspect="true"/>
            </p:cNvPicPr>
            <p:nvPr/>
          </p:nvPicPr>
          <p:blipFill>
            <a:blip r:embed="rId2"/>
            <a:srcRect l="16055" t="0" r="16055" b="0"/>
            <a:stretch>
              <a:fillRect/>
            </a:stretch>
          </p:blipFill>
          <p:spPr>
            <a:xfrm flipH="false" flipV="false">
              <a:off x="0" y="0"/>
              <a:ext cx="12192000" cy="13716000"/>
            </a:xfrm>
            <a:prstGeom prst="rect">
              <a:avLst/>
            </a:prstGeom>
          </p:spPr>
        </p:pic>
      </p:grpSp>
      <p:sp>
        <p:nvSpPr>
          <p:cNvPr name="TextBox 4" id="4"/>
          <p:cNvSpPr txBox="true"/>
          <p:nvPr/>
        </p:nvSpPr>
        <p:spPr>
          <a:xfrm rot="0">
            <a:off x="10355596" y="3924300"/>
            <a:ext cx="6903704" cy="24384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9600"/>
              </a:lnSpc>
              <a:spcBef>
                <a:spcPct val="0"/>
              </a:spcBef>
            </a:pPr>
            <a:r>
              <a:rPr lang="en-US" b="true" sz="8000">
                <a:solidFill>
                  <a:srgbClr val="03073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The 3 Pillars of Sikhism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A3B9C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9144000" cy="10287000"/>
            <a:chOff x="0" y="0"/>
            <a:chExt cx="12192000" cy="13716000"/>
          </a:xfrm>
        </p:grpSpPr>
        <p:pic>
          <p:nvPicPr>
            <p:cNvPr name="Picture 3" id="3"/>
            <p:cNvPicPr>
              <a:picLocks noChangeAspect="true"/>
            </p:cNvPicPr>
            <p:nvPr/>
          </p:nvPicPr>
          <p:blipFill>
            <a:blip r:embed="rId2"/>
            <a:srcRect l="22810" t="0" r="22810" b="0"/>
            <a:stretch>
              <a:fillRect/>
            </a:stretch>
          </p:blipFill>
          <p:spPr>
            <a:xfrm flipH="false" flipV="false">
              <a:off x="0" y="0"/>
              <a:ext cx="12192000" cy="13716000"/>
            </a:xfrm>
            <a:prstGeom prst="rect">
              <a:avLst/>
            </a:prstGeom>
          </p:spPr>
        </p:pic>
      </p:grpSp>
      <p:sp>
        <p:nvSpPr>
          <p:cNvPr name="TextBox 4" id="4"/>
          <p:cNvSpPr txBox="true"/>
          <p:nvPr/>
        </p:nvSpPr>
        <p:spPr>
          <a:xfrm rot="0">
            <a:off x="9565310" y="2106936"/>
            <a:ext cx="8446769" cy="86106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299"/>
              </a:lnSpc>
            </a:pPr>
            <a:r>
              <a:rPr lang="en-US" sz="4199">
                <a:solidFill>
                  <a:srgbClr val="013088"/>
                </a:solidFill>
                <a:latin typeface="Playwrite US Modern"/>
                <a:ea typeface="Playwrite US Modern"/>
                <a:cs typeface="Playwrite US Modern"/>
                <a:sym typeface="Playwrite US Modern"/>
              </a:rPr>
              <a:t>This means ‘Repeating and remembering God's name.’</a:t>
            </a:r>
          </a:p>
          <a:p>
            <a:pPr algn="l">
              <a:lnSpc>
                <a:spcPts val="4799"/>
              </a:lnSpc>
            </a:pPr>
          </a:p>
          <a:p>
            <a:pPr algn="l">
              <a:lnSpc>
                <a:spcPts val="4799"/>
              </a:lnSpc>
            </a:pPr>
            <a:r>
              <a:rPr lang="en-US" sz="3199">
                <a:solidFill>
                  <a:srgbClr val="013088"/>
                </a:solidFill>
                <a:latin typeface="Playwrite US Modern"/>
                <a:ea typeface="Playwrite US Modern"/>
                <a:cs typeface="Playwrite US Modern"/>
                <a:sym typeface="Playwrite US Modern"/>
              </a:rPr>
              <a:t>Sikhs believe you should always keep God in your heart and mind. </a:t>
            </a:r>
          </a:p>
          <a:p>
            <a:pPr algn="l">
              <a:lnSpc>
                <a:spcPts val="4799"/>
              </a:lnSpc>
            </a:pPr>
          </a:p>
          <a:p>
            <a:pPr algn="l">
              <a:lnSpc>
                <a:spcPts val="4799"/>
              </a:lnSpc>
            </a:pPr>
            <a:r>
              <a:rPr lang="en-US" sz="3199">
                <a:solidFill>
                  <a:srgbClr val="013088"/>
                </a:solidFill>
                <a:latin typeface="Playwrite US Modern"/>
                <a:ea typeface="Playwrite US Modern"/>
                <a:cs typeface="Playwrite US Modern"/>
                <a:sym typeface="Playwrite US Modern"/>
              </a:rPr>
              <a:t>Nam Japna can be performed either silently (by repeating ‘Waheguru’ in the head) or aloud. Sikhs believe Naam Japna helps them to become less selfish (manmukh) and more God-centred (gurmukh).</a:t>
            </a:r>
          </a:p>
          <a:p>
            <a:pPr algn="l">
              <a:lnSpc>
                <a:spcPts val="4199"/>
              </a:lnSpc>
            </a:pPr>
          </a:p>
          <a:p>
            <a:pPr algn="l" marL="0" indent="0" lvl="0">
              <a:lnSpc>
                <a:spcPts val="4199"/>
              </a:lnSpc>
              <a:spcBef>
                <a:spcPct val="0"/>
              </a:spcBef>
            </a:pPr>
          </a:p>
        </p:txBody>
      </p:sp>
      <p:sp>
        <p:nvSpPr>
          <p:cNvPr name="TextBox 5" id="5"/>
          <p:cNvSpPr txBox="true"/>
          <p:nvPr/>
        </p:nvSpPr>
        <p:spPr>
          <a:xfrm rot="0">
            <a:off x="9565310" y="419100"/>
            <a:ext cx="6903704" cy="12192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9600"/>
              </a:lnSpc>
              <a:spcBef>
                <a:spcPct val="0"/>
              </a:spcBef>
            </a:pPr>
            <a:r>
              <a:rPr lang="en-US" b="true" sz="8000">
                <a:solidFill>
                  <a:srgbClr val="03073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Naam Japna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C7B59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3703356" y="0"/>
            <a:ext cx="12847356" cy="10424161"/>
            <a:chOff x="0" y="0"/>
            <a:chExt cx="17129808" cy="13898882"/>
          </a:xfrm>
        </p:grpSpPr>
        <p:pic>
          <p:nvPicPr>
            <p:cNvPr name="Picture 3" id="3"/>
            <p:cNvPicPr>
              <a:picLocks noChangeAspect="true"/>
            </p:cNvPicPr>
            <p:nvPr/>
          </p:nvPicPr>
          <p:blipFill>
            <a:blip r:embed="rId2"/>
            <a:srcRect l="8992" t="0" r="8992" b="0"/>
            <a:stretch>
              <a:fillRect/>
            </a:stretch>
          </p:blipFill>
          <p:spPr>
            <a:xfrm flipH="false" flipV="false">
              <a:off x="0" y="0"/>
              <a:ext cx="17129808" cy="13898882"/>
            </a:xfrm>
            <a:prstGeom prst="rect">
              <a:avLst/>
            </a:prstGeom>
          </p:spPr>
        </p:pic>
      </p:grpSp>
      <p:sp>
        <p:nvSpPr>
          <p:cNvPr name="TextBox 4" id="4"/>
          <p:cNvSpPr txBox="true"/>
          <p:nvPr/>
        </p:nvSpPr>
        <p:spPr>
          <a:xfrm rot="0">
            <a:off x="9565310" y="2106936"/>
            <a:ext cx="8446769" cy="58769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299"/>
              </a:lnSpc>
            </a:pPr>
            <a:r>
              <a:rPr lang="en-US" sz="4199">
                <a:solidFill>
                  <a:srgbClr val="013088"/>
                </a:solidFill>
                <a:latin typeface="Playwrite US Modern"/>
                <a:ea typeface="Playwrite US Modern"/>
                <a:cs typeface="Playwrite US Modern"/>
                <a:sym typeface="Playwrite US Modern"/>
              </a:rPr>
              <a:t>This means doing something honest, truthful and that will help others.</a:t>
            </a:r>
          </a:p>
          <a:p>
            <a:pPr algn="l">
              <a:lnSpc>
                <a:spcPts val="4799"/>
              </a:lnSpc>
            </a:pPr>
          </a:p>
          <a:p>
            <a:pPr algn="l">
              <a:lnSpc>
                <a:spcPts val="4799"/>
              </a:lnSpc>
            </a:pPr>
            <a:r>
              <a:rPr lang="en-US" sz="3199">
                <a:solidFill>
                  <a:srgbClr val="013088"/>
                </a:solidFill>
                <a:latin typeface="Playwrite US Modern"/>
                <a:ea typeface="Playwrite US Modern"/>
                <a:cs typeface="Playwrite US Modern"/>
                <a:sym typeface="Playwrite US Modern"/>
              </a:rPr>
              <a:t>‘To work and earn by the sweat of the brow in a honest way, to live a family way of life, and practice truthfulness and honesty in all dealings’</a:t>
            </a:r>
          </a:p>
          <a:p>
            <a:pPr algn="l" marL="0" indent="0" lvl="0">
              <a:lnSpc>
                <a:spcPts val="4199"/>
              </a:lnSpc>
              <a:spcBef>
                <a:spcPct val="0"/>
              </a:spcBef>
            </a:pPr>
          </a:p>
        </p:txBody>
      </p:sp>
      <p:sp>
        <p:nvSpPr>
          <p:cNvPr name="TextBox 5" id="5"/>
          <p:cNvSpPr txBox="true"/>
          <p:nvPr/>
        </p:nvSpPr>
        <p:spPr>
          <a:xfrm rot="0">
            <a:off x="9565310" y="419100"/>
            <a:ext cx="6903704" cy="12192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9600"/>
              </a:lnSpc>
              <a:spcBef>
                <a:spcPct val="0"/>
              </a:spcBef>
            </a:pPr>
            <a:r>
              <a:rPr lang="en-US" b="true" sz="8000">
                <a:solidFill>
                  <a:srgbClr val="03073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Kirat Karni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914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3703356" y="0"/>
            <a:ext cx="12847356" cy="10424161"/>
            <a:chOff x="0" y="0"/>
            <a:chExt cx="17129808" cy="13898882"/>
          </a:xfrm>
        </p:grpSpPr>
        <p:pic>
          <p:nvPicPr>
            <p:cNvPr name="Picture 3" id="3"/>
            <p:cNvPicPr>
              <a:picLocks noChangeAspect="true"/>
            </p:cNvPicPr>
            <p:nvPr/>
          </p:nvPicPr>
          <p:blipFill>
            <a:blip r:embed="rId2"/>
            <a:srcRect l="6379" t="0" r="6379" b="0"/>
            <a:stretch>
              <a:fillRect/>
            </a:stretch>
          </p:blipFill>
          <p:spPr>
            <a:xfrm flipH="false" flipV="false">
              <a:off x="0" y="0"/>
              <a:ext cx="17129808" cy="13898882"/>
            </a:xfrm>
            <a:prstGeom prst="rect">
              <a:avLst/>
            </a:prstGeom>
          </p:spPr>
        </p:pic>
      </p:grpSp>
      <p:sp>
        <p:nvSpPr>
          <p:cNvPr name="TextBox 4" id="4"/>
          <p:cNvSpPr txBox="true"/>
          <p:nvPr/>
        </p:nvSpPr>
        <p:spPr>
          <a:xfrm rot="0">
            <a:off x="9565310" y="2587000"/>
            <a:ext cx="8446769" cy="80867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299"/>
              </a:lnSpc>
            </a:pPr>
            <a:r>
              <a:rPr lang="en-US" sz="4199">
                <a:solidFill>
                  <a:srgbClr val="013088"/>
                </a:solidFill>
                <a:latin typeface="Playwrite US Modern"/>
                <a:ea typeface="Playwrite US Modern"/>
                <a:cs typeface="Playwrite US Modern"/>
                <a:sym typeface="Playwrite US Modern"/>
              </a:rPr>
              <a:t>This means to share the things you have.</a:t>
            </a:r>
          </a:p>
          <a:p>
            <a:pPr algn="l">
              <a:lnSpc>
                <a:spcPts val="4799"/>
              </a:lnSpc>
            </a:pPr>
          </a:p>
          <a:p>
            <a:pPr algn="l">
              <a:lnSpc>
                <a:spcPts val="4799"/>
              </a:lnSpc>
            </a:pPr>
            <a:r>
              <a:rPr lang="en-US" sz="3199">
                <a:solidFill>
                  <a:srgbClr val="013088"/>
                </a:solidFill>
                <a:latin typeface="Playwrite US Modern"/>
                <a:ea typeface="Playwrite US Modern"/>
                <a:cs typeface="Playwrite US Modern"/>
                <a:sym typeface="Playwrite US Modern"/>
              </a:rPr>
              <a:t>Sikhs believe that if you are generous with others (particularly those less fortunate than yourself) it encourages compassion and love. </a:t>
            </a:r>
          </a:p>
          <a:p>
            <a:pPr algn="l">
              <a:lnSpc>
                <a:spcPts val="4799"/>
              </a:lnSpc>
            </a:pPr>
          </a:p>
          <a:p>
            <a:pPr algn="l">
              <a:lnSpc>
                <a:spcPts val="4799"/>
              </a:lnSpc>
            </a:pPr>
            <a:r>
              <a:rPr lang="en-US" sz="3199">
                <a:solidFill>
                  <a:srgbClr val="013088"/>
                </a:solidFill>
                <a:latin typeface="Playwrite US Modern"/>
                <a:ea typeface="Playwrite US Modern"/>
                <a:cs typeface="Playwrite US Modern"/>
                <a:sym typeface="Playwrite US Modern"/>
              </a:rPr>
              <a:t>Sikhs believe that you should share food and eat it together to build community.</a:t>
            </a:r>
          </a:p>
          <a:p>
            <a:pPr algn="l">
              <a:lnSpc>
                <a:spcPts val="4799"/>
              </a:lnSpc>
            </a:pPr>
          </a:p>
          <a:p>
            <a:pPr algn="l">
              <a:lnSpc>
                <a:spcPts val="4799"/>
              </a:lnSpc>
            </a:pPr>
          </a:p>
          <a:p>
            <a:pPr algn="l" marL="0" indent="0" lvl="0">
              <a:lnSpc>
                <a:spcPts val="4199"/>
              </a:lnSpc>
              <a:spcBef>
                <a:spcPct val="0"/>
              </a:spcBef>
            </a:pPr>
          </a:p>
        </p:txBody>
      </p:sp>
      <p:sp>
        <p:nvSpPr>
          <p:cNvPr name="TextBox 5" id="5"/>
          <p:cNvSpPr txBox="true"/>
          <p:nvPr/>
        </p:nvSpPr>
        <p:spPr>
          <a:xfrm rot="0">
            <a:off x="9565310" y="419100"/>
            <a:ext cx="7693990" cy="12192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9600"/>
              </a:lnSpc>
              <a:spcBef>
                <a:spcPct val="0"/>
              </a:spcBef>
            </a:pPr>
            <a:r>
              <a:rPr lang="en-US" b="true" sz="8000">
                <a:solidFill>
                  <a:srgbClr val="03073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Vand Chhakna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DAGQEbp_f7o</dc:identifier>
  <dcterms:modified xsi:type="dcterms:W3CDTF">2011-08-01T06:04:30Z</dcterms:modified>
  <cp:revision>1</cp:revision>
  <dc:title>Naam</dc:title>
</cp:coreProperties>
</file>