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2" r:id="rId6"/>
    <p:sldId id="261"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3B5954-6994-43D1-9665-42A6B6D93A2A}" v="4" dt="2023-08-31T22:19:40.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Wilbraham" userId="32209e38-5c71-487c-8bb8-643a5a4d2831" providerId="ADAL" clId="{DD3B5954-6994-43D1-9665-42A6B6D93A2A}"/>
    <pc:docChg chg="undo custSel addSld modSld">
      <pc:chgData name="T. Wilbraham" userId="32209e38-5c71-487c-8bb8-643a5a4d2831" providerId="ADAL" clId="{DD3B5954-6994-43D1-9665-42A6B6D93A2A}" dt="2023-08-31T22:19:49.211" v="26" actId="1076"/>
      <pc:docMkLst>
        <pc:docMk/>
      </pc:docMkLst>
      <pc:sldChg chg="addSp modSp mod">
        <pc:chgData name="T. Wilbraham" userId="32209e38-5c71-487c-8bb8-643a5a4d2831" providerId="ADAL" clId="{DD3B5954-6994-43D1-9665-42A6B6D93A2A}" dt="2023-08-31T22:19:49.211" v="26" actId="1076"/>
        <pc:sldMkLst>
          <pc:docMk/>
          <pc:sldMk cId="842033051" sldId="256"/>
        </pc:sldMkLst>
        <pc:spChg chg="add mod">
          <ac:chgData name="T. Wilbraham" userId="32209e38-5c71-487c-8bb8-643a5a4d2831" providerId="ADAL" clId="{DD3B5954-6994-43D1-9665-42A6B6D93A2A}" dt="2023-08-16T16:17:12.436" v="10" actId="403"/>
          <ac:spMkLst>
            <pc:docMk/>
            <pc:sldMk cId="842033051" sldId="256"/>
            <ac:spMk id="3" creationId="{A82998B2-5520-5785-631F-A81E050CA80B}"/>
          </ac:spMkLst>
        </pc:spChg>
        <pc:picChg chg="add mod">
          <ac:chgData name="T. Wilbraham" userId="32209e38-5c71-487c-8bb8-643a5a4d2831" providerId="ADAL" clId="{DD3B5954-6994-43D1-9665-42A6B6D93A2A}" dt="2023-08-31T22:19:49.211" v="26" actId="1076"/>
          <ac:picMkLst>
            <pc:docMk/>
            <pc:sldMk cId="842033051" sldId="256"/>
            <ac:picMk id="2" creationId="{4624B3D3-C74C-B5FE-636F-DE317076B642}"/>
          </ac:picMkLst>
        </pc:picChg>
        <pc:picChg chg="mod">
          <ac:chgData name="T. Wilbraham" userId="32209e38-5c71-487c-8bb8-643a5a4d2831" providerId="ADAL" clId="{DD3B5954-6994-43D1-9665-42A6B6D93A2A}" dt="2023-08-16T16:17:24.781" v="13" actId="14100"/>
          <ac:picMkLst>
            <pc:docMk/>
            <pc:sldMk cId="842033051" sldId="256"/>
            <ac:picMk id="4" creationId="{CBEADC98-AB04-2FD2-7955-262D690DE67F}"/>
          </ac:picMkLst>
        </pc:picChg>
      </pc:sldChg>
      <pc:sldChg chg="addSp delSp modSp add mod">
        <pc:chgData name="T. Wilbraham" userId="32209e38-5c71-487c-8bb8-643a5a4d2831" providerId="ADAL" clId="{DD3B5954-6994-43D1-9665-42A6B6D93A2A}" dt="2023-08-31T22:19:36.474" v="24" actId="478"/>
        <pc:sldMkLst>
          <pc:docMk/>
          <pc:sldMk cId="1158462428" sldId="257"/>
        </pc:sldMkLst>
        <pc:spChg chg="add mod">
          <ac:chgData name="T. Wilbraham" userId="32209e38-5c71-487c-8bb8-643a5a4d2831" providerId="ADAL" clId="{DD3B5954-6994-43D1-9665-42A6B6D93A2A}" dt="2023-08-16T16:18:29.992" v="17" actId="1076"/>
          <ac:spMkLst>
            <pc:docMk/>
            <pc:sldMk cId="1158462428" sldId="257"/>
            <ac:spMk id="7" creationId="{B1EFC259-821E-9422-CA8B-80529A4AFF8A}"/>
          </ac:spMkLst>
        </pc:spChg>
        <pc:picChg chg="add del mod">
          <ac:chgData name="T. Wilbraham" userId="32209e38-5c71-487c-8bb8-643a5a4d2831" providerId="ADAL" clId="{DD3B5954-6994-43D1-9665-42A6B6D93A2A}" dt="2023-08-31T22:19:36.474" v="24" actId="478"/>
          <ac:picMkLst>
            <pc:docMk/>
            <pc:sldMk cId="1158462428" sldId="257"/>
            <ac:picMk id="2" creationId="{3E41C672-945D-D52A-82BB-845C1A7FE9DF}"/>
          </ac:picMkLst>
        </pc:picChg>
        <pc:picChg chg="del">
          <ac:chgData name="T. Wilbraham" userId="32209e38-5c71-487c-8bb8-643a5a4d2831" providerId="ADAL" clId="{DD3B5954-6994-43D1-9665-42A6B6D93A2A}" dt="2023-08-16T16:18:17.691" v="15" actId="478"/>
          <ac:picMkLst>
            <pc:docMk/>
            <pc:sldMk cId="1158462428" sldId="257"/>
            <ac:picMk id="4" creationId="{CBEADC98-AB04-2FD2-7955-262D690DE67F}"/>
          </ac:picMkLst>
        </pc:picChg>
      </pc:sldChg>
      <pc:sldChg chg="addSp delSp modSp">
        <pc:chgData name="T. Wilbraham" userId="32209e38-5c71-487c-8bb8-643a5a4d2831" providerId="ADAL" clId="{DD3B5954-6994-43D1-9665-42A6B6D93A2A}" dt="2023-08-31T22:19:31.886" v="23"/>
        <pc:sldMkLst>
          <pc:docMk/>
          <pc:sldMk cId="3774563641" sldId="259"/>
        </pc:sldMkLst>
        <pc:picChg chg="add del mod">
          <ac:chgData name="T. Wilbraham" userId="32209e38-5c71-487c-8bb8-643a5a4d2831" providerId="ADAL" clId="{DD3B5954-6994-43D1-9665-42A6B6D93A2A}" dt="2023-08-31T22:19:31.886" v="23"/>
          <ac:picMkLst>
            <pc:docMk/>
            <pc:sldMk cId="3774563641" sldId="259"/>
            <ac:picMk id="4" creationId="{1E915E0B-8D8A-30F3-14DA-D4F0159E7082}"/>
          </ac:picMkLst>
        </pc:picChg>
      </pc:sldChg>
      <pc:sldChg chg="modSp mod">
        <pc:chgData name="T. Wilbraham" userId="32209e38-5c71-487c-8bb8-643a5a4d2831" providerId="ADAL" clId="{DD3B5954-6994-43D1-9665-42A6B6D93A2A}" dt="2023-08-31T08:47:57.240" v="18" actId="20577"/>
        <pc:sldMkLst>
          <pc:docMk/>
          <pc:sldMk cId="1962480361" sldId="262"/>
        </pc:sldMkLst>
        <pc:spChg chg="mod">
          <ac:chgData name="T. Wilbraham" userId="32209e38-5c71-487c-8bb8-643a5a4d2831" providerId="ADAL" clId="{DD3B5954-6994-43D1-9665-42A6B6D93A2A}" dt="2023-08-31T08:47:57.240" v="18" actId="20577"/>
          <ac:spMkLst>
            <pc:docMk/>
            <pc:sldMk cId="1962480361" sldId="262"/>
            <ac:spMk id="7" creationId="{B1EFC259-821E-9422-CA8B-80529A4AFF8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E20CF-9C29-BDA4-F3FD-8E6EDEB6EB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224E13-9BA8-EBB9-0E64-06B457ADDB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7B8FE2E-B5F2-F7DA-98BA-A6C950803702}"/>
              </a:ext>
            </a:extLst>
          </p:cNvPr>
          <p:cNvSpPr>
            <a:spLocks noGrp="1"/>
          </p:cNvSpPr>
          <p:nvPr>
            <p:ph type="dt" sz="half" idx="10"/>
          </p:nvPr>
        </p:nvSpPr>
        <p:spPr/>
        <p:txBody>
          <a:bodyPr/>
          <a:lstStyle/>
          <a:p>
            <a:fld id="{1A421A2E-4999-473B-B5BB-D577833ECE79}" type="datetimeFigureOut">
              <a:rPr lang="en-GB" smtClean="0"/>
              <a:t>31/08/2023</a:t>
            </a:fld>
            <a:endParaRPr lang="en-GB"/>
          </a:p>
        </p:txBody>
      </p:sp>
      <p:sp>
        <p:nvSpPr>
          <p:cNvPr id="5" name="Footer Placeholder 4">
            <a:extLst>
              <a:ext uri="{FF2B5EF4-FFF2-40B4-BE49-F238E27FC236}">
                <a16:creationId xmlns:a16="http://schemas.microsoft.com/office/drawing/2014/main" id="{4F708D62-7616-9F7A-F302-7DF4CC47A5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F94DAD-2574-057F-051F-445FBB06B1E9}"/>
              </a:ext>
            </a:extLst>
          </p:cNvPr>
          <p:cNvSpPr>
            <a:spLocks noGrp="1"/>
          </p:cNvSpPr>
          <p:nvPr>
            <p:ph type="sldNum" sz="quarter" idx="12"/>
          </p:nvPr>
        </p:nvSpPr>
        <p:spPr/>
        <p:txBody>
          <a:bodyPr/>
          <a:lstStyle/>
          <a:p>
            <a:fld id="{D93D5564-29E1-45A1-BF8A-4828581E3A00}" type="slidenum">
              <a:rPr lang="en-GB" smtClean="0"/>
              <a:t>‹#›</a:t>
            </a:fld>
            <a:endParaRPr lang="en-GB"/>
          </a:p>
        </p:txBody>
      </p:sp>
    </p:spTree>
    <p:extLst>
      <p:ext uri="{BB962C8B-B14F-4D97-AF65-F5344CB8AC3E}">
        <p14:creationId xmlns:p14="http://schemas.microsoft.com/office/powerpoint/2010/main" val="715950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E5EA0-453E-7F67-E02A-677D7715AC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9F8D18-C3F3-F7D5-BBBA-913E982BD0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4AA9C-99B0-B6FC-50A2-30BCDFEDD48A}"/>
              </a:ext>
            </a:extLst>
          </p:cNvPr>
          <p:cNvSpPr>
            <a:spLocks noGrp="1"/>
          </p:cNvSpPr>
          <p:nvPr>
            <p:ph type="dt" sz="half" idx="10"/>
          </p:nvPr>
        </p:nvSpPr>
        <p:spPr/>
        <p:txBody>
          <a:bodyPr/>
          <a:lstStyle/>
          <a:p>
            <a:fld id="{1A421A2E-4999-473B-B5BB-D577833ECE79}" type="datetimeFigureOut">
              <a:rPr lang="en-GB" smtClean="0"/>
              <a:t>31/08/2023</a:t>
            </a:fld>
            <a:endParaRPr lang="en-GB"/>
          </a:p>
        </p:txBody>
      </p:sp>
      <p:sp>
        <p:nvSpPr>
          <p:cNvPr id="5" name="Footer Placeholder 4">
            <a:extLst>
              <a:ext uri="{FF2B5EF4-FFF2-40B4-BE49-F238E27FC236}">
                <a16:creationId xmlns:a16="http://schemas.microsoft.com/office/drawing/2014/main" id="{C383D4B3-AE99-2B42-85E6-1DEA26B048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A52ABB-1E17-766A-C104-49BB2462FB14}"/>
              </a:ext>
            </a:extLst>
          </p:cNvPr>
          <p:cNvSpPr>
            <a:spLocks noGrp="1"/>
          </p:cNvSpPr>
          <p:nvPr>
            <p:ph type="sldNum" sz="quarter" idx="12"/>
          </p:nvPr>
        </p:nvSpPr>
        <p:spPr/>
        <p:txBody>
          <a:bodyPr/>
          <a:lstStyle/>
          <a:p>
            <a:fld id="{D93D5564-29E1-45A1-BF8A-4828581E3A00}" type="slidenum">
              <a:rPr lang="en-GB" smtClean="0"/>
              <a:t>‹#›</a:t>
            </a:fld>
            <a:endParaRPr lang="en-GB"/>
          </a:p>
        </p:txBody>
      </p:sp>
    </p:spTree>
    <p:extLst>
      <p:ext uri="{BB962C8B-B14F-4D97-AF65-F5344CB8AC3E}">
        <p14:creationId xmlns:p14="http://schemas.microsoft.com/office/powerpoint/2010/main" val="902144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1FE7C0-FDE5-7422-D556-1E566EF363C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D66880-1AC2-3AFA-43FF-C24CFEC23D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FF94D6-925C-3261-B7E0-06EBD1E0B93D}"/>
              </a:ext>
            </a:extLst>
          </p:cNvPr>
          <p:cNvSpPr>
            <a:spLocks noGrp="1"/>
          </p:cNvSpPr>
          <p:nvPr>
            <p:ph type="dt" sz="half" idx="10"/>
          </p:nvPr>
        </p:nvSpPr>
        <p:spPr/>
        <p:txBody>
          <a:bodyPr/>
          <a:lstStyle/>
          <a:p>
            <a:fld id="{1A421A2E-4999-473B-B5BB-D577833ECE79}" type="datetimeFigureOut">
              <a:rPr lang="en-GB" smtClean="0"/>
              <a:t>31/08/2023</a:t>
            </a:fld>
            <a:endParaRPr lang="en-GB"/>
          </a:p>
        </p:txBody>
      </p:sp>
      <p:sp>
        <p:nvSpPr>
          <p:cNvPr id="5" name="Footer Placeholder 4">
            <a:extLst>
              <a:ext uri="{FF2B5EF4-FFF2-40B4-BE49-F238E27FC236}">
                <a16:creationId xmlns:a16="http://schemas.microsoft.com/office/drawing/2014/main" id="{C37A5CE4-B5D4-46E9-0B15-6C593BCB91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C49F6E-9030-FCC9-7A59-C79CC7AC1622}"/>
              </a:ext>
            </a:extLst>
          </p:cNvPr>
          <p:cNvSpPr>
            <a:spLocks noGrp="1"/>
          </p:cNvSpPr>
          <p:nvPr>
            <p:ph type="sldNum" sz="quarter" idx="12"/>
          </p:nvPr>
        </p:nvSpPr>
        <p:spPr/>
        <p:txBody>
          <a:bodyPr/>
          <a:lstStyle/>
          <a:p>
            <a:fld id="{D93D5564-29E1-45A1-BF8A-4828581E3A00}" type="slidenum">
              <a:rPr lang="en-GB" smtClean="0"/>
              <a:t>‹#›</a:t>
            </a:fld>
            <a:endParaRPr lang="en-GB"/>
          </a:p>
        </p:txBody>
      </p:sp>
    </p:spTree>
    <p:extLst>
      <p:ext uri="{BB962C8B-B14F-4D97-AF65-F5344CB8AC3E}">
        <p14:creationId xmlns:p14="http://schemas.microsoft.com/office/powerpoint/2010/main" val="167341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52593-A143-9B63-E550-D8DE6B6745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989E33-7FA3-882A-AFBF-5D3ADE7984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B2DFC0-AD02-2EDD-303B-853F45F9EED5}"/>
              </a:ext>
            </a:extLst>
          </p:cNvPr>
          <p:cNvSpPr>
            <a:spLocks noGrp="1"/>
          </p:cNvSpPr>
          <p:nvPr>
            <p:ph type="dt" sz="half" idx="10"/>
          </p:nvPr>
        </p:nvSpPr>
        <p:spPr/>
        <p:txBody>
          <a:bodyPr/>
          <a:lstStyle/>
          <a:p>
            <a:fld id="{1A421A2E-4999-473B-B5BB-D577833ECE79}" type="datetimeFigureOut">
              <a:rPr lang="en-GB" smtClean="0"/>
              <a:t>31/08/2023</a:t>
            </a:fld>
            <a:endParaRPr lang="en-GB"/>
          </a:p>
        </p:txBody>
      </p:sp>
      <p:sp>
        <p:nvSpPr>
          <p:cNvPr id="5" name="Footer Placeholder 4">
            <a:extLst>
              <a:ext uri="{FF2B5EF4-FFF2-40B4-BE49-F238E27FC236}">
                <a16:creationId xmlns:a16="http://schemas.microsoft.com/office/drawing/2014/main" id="{E00AF35F-4403-8D48-BECA-9DD57ED515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CE3192-EE55-B03D-6F3E-4636DA446779}"/>
              </a:ext>
            </a:extLst>
          </p:cNvPr>
          <p:cNvSpPr>
            <a:spLocks noGrp="1"/>
          </p:cNvSpPr>
          <p:nvPr>
            <p:ph type="sldNum" sz="quarter" idx="12"/>
          </p:nvPr>
        </p:nvSpPr>
        <p:spPr/>
        <p:txBody>
          <a:bodyPr/>
          <a:lstStyle/>
          <a:p>
            <a:fld id="{D93D5564-29E1-45A1-BF8A-4828581E3A00}" type="slidenum">
              <a:rPr lang="en-GB" smtClean="0"/>
              <a:t>‹#›</a:t>
            </a:fld>
            <a:endParaRPr lang="en-GB"/>
          </a:p>
        </p:txBody>
      </p:sp>
    </p:spTree>
    <p:extLst>
      <p:ext uri="{BB962C8B-B14F-4D97-AF65-F5344CB8AC3E}">
        <p14:creationId xmlns:p14="http://schemas.microsoft.com/office/powerpoint/2010/main" val="131770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62E9A-91E9-D338-D1FB-DBBA0FD707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07E9426-B878-EDCB-44DE-C4DC7548B6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A513E4-E8F9-B139-545C-73DF80A49E73}"/>
              </a:ext>
            </a:extLst>
          </p:cNvPr>
          <p:cNvSpPr>
            <a:spLocks noGrp="1"/>
          </p:cNvSpPr>
          <p:nvPr>
            <p:ph type="dt" sz="half" idx="10"/>
          </p:nvPr>
        </p:nvSpPr>
        <p:spPr/>
        <p:txBody>
          <a:bodyPr/>
          <a:lstStyle/>
          <a:p>
            <a:fld id="{1A421A2E-4999-473B-B5BB-D577833ECE79}" type="datetimeFigureOut">
              <a:rPr lang="en-GB" smtClean="0"/>
              <a:t>31/08/2023</a:t>
            </a:fld>
            <a:endParaRPr lang="en-GB"/>
          </a:p>
        </p:txBody>
      </p:sp>
      <p:sp>
        <p:nvSpPr>
          <p:cNvPr id="5" name="Footer Placeholder 4">
            <a:extLst>
              <a:ext uri="{FF2B5EF4-FFF2-40B4-BE49-F238E27FC236}">
                <a16:creationId xmlns:a16="http://schemas.microsoft.com/office/drawing/2014/main" id="{4C4EEAE4-976B-E659-7F27-3A0161707E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82FA4A-D8E9-A186-E30A-4187D390719A}"/>
              </a:ext>
            </a:extLst>
          </p:cNvPr>
          <p:cNvSpPr>
            <a:spLocks noGrp="1"/>
          </p:cNvSpPr>
          <p:nvPr>
            <p:ph type="sldNum" sz="quarter" idx="12"/>
          </p:nvPr>
        </p:nvSpPr>
        <p:spPr/>
        <p:txBody>
          <a:bodyPr/>
          <a:lstStyle/>
          <a:p>
            <a:fld id="{D93D5564-29E1-45A1-BF8A-4828581E3A00}" type="slidenum">
              <a:rPr lang="en-GB" smtClean="0"/>
              <a:t>‹#›</a:t>
            </a:fld>
            <a:endParaRPr lang="en-GB"/>
          </a:p>
        </p:txBody>
      </p:sp>
    </p:spTree>
    <p:extLst>
      <p:ext uri="{BB962C8B-B14F-4D97-AF65-F5344CB8AC3E}">
        <p14:creationId xmlns:p14="http://schemas.microsoft.com/office/powerpoint/2010/main" val="2847128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657E0-22CD-D90C-8FF9-630DC8B6CD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8E9AD6-BEAA-0C80-BCE3-0F6FC59226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43580E-4903-B5BC-DB06-BF7473D371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E896BD9-BF45-5D78-C82E-3AC0DF7F802E}"/>
              </a:ext>
            </a:extLst>
          </p:cNvPr>
          <p:cNvSpPr>
            <a:spLocks noGrp="1"/>
          </p:cNvSpPr>
          <p:nvPr>
            <p:ph type="dt" sz="half" idx="10"/>
          </p:nvPr>
        </p:nvSpPr>
        <p:spPr/>
        <p:txBody>
          <a:bodyPr/>
          <a:lstStyle/>
          <a:p>
            <a:fld id="{1A421A2E-4999-473B-B5BB-D577833ECE79}" type="datetimeFigureOut">
              <a:rPr lang="en-GB" smtClean="0"/>
              <a:t>31/08/2023</a:t>
            </a:fld>
            <a:endParaRPr lang="en-GB"/>
          </a:p>
        </p:txBody>
      </p:sp>
      <p:sp>
        <p:nvSpPr>
          <p:cNvPr id="6" name="Footer Placeholder 5">
            <a:extLst>
              <a:ext uri="{FF2B5EF4-FFF2-40B4-BE49-F238E27FC236}">
                <a16:creationId xmlns:a16="http://schemas.microsoft.com/office/drawing/2014/main" id="{E0D76AAF-A987-BF5C-ED28-5049487ABF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07F2E7-719F-FC74-B3C6-6A5560F0F327}"/>
              </a:ext>
            </a:extLst>
          </p:cNvPr>
          <p:cNvSpPr>
            <a:spLocks noGrp="1"/>
          </p:cNvSpPr>
          <p:nvPr>
            <p:ph type="sldNum" sz="quarter" idx="12"/>
          </p:nvPr>
        </p:nvSpPr>
        <p:spPr/>
        <p:txBody>
          <a:bodyPr/>
          <a:lstStyle/>
          <a:p>
            <a:fld id="{D93D5564-29E1-45A1-BF8A-4828581E3A00}" type="slidenum">
              <a:rPr lang="en-GB" smtClean="0"/>
              <a:t>‹#›</a:t>
            </a:fld>
            <a:endParaRPr lang="en-GB"/>
          </a:p>
        </p:txBody>
      </p:sp>
    </p:spTree>
    <p:extLst>
      <p:ext uri="{BB962C8B-B14F-4D97-AF65-F5344CB8AC3E}">
        <p14:creationId xmlns:p14="http://schemas.microsoft.com/office/powerpoint/2010/main" val="2213623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09A1B-C794-39CC-47EE-99B6589EEDD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846090-5FB8-05C5-EF5B-2D8316FBE8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54D3E5-48AD-62AE-16D4-507E34E46F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134E88-F6F9-3B35-E97E-FA8A9E67FB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12A4AA-ED4F-6422-DFE9-AF9C5D5EE6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8BCAAFA-3096-E033-9175-58D0BDC42815}"/>
              </a:ext>
            </a:extLst>
          </p:cNvPr>
          <p:cNvSpPr>
            <a:spLocks noGrp="1"/>
          </p:cNvSpPr>
          <p:nvPr>
            <p:ph type="dt" sz="half" idx="10"/>
          </p:nvPr>
        </p:nvSpPr>
        <p:spPr/>
        <p:txBody>
          <a:bodyPr/>
          <a:lstStyle/>
          <a:p>
            <a:fld id="{1A421A2E-4999-473B-B5BB-D577833ECE79}" type="datetimeFigureOut">
              <a:rPr lang="en-GB" smtClean="0"/>
              <a:t>31/08/2023</a:t>
            </a:fld>
            <a:endParaRPr lang="en-GB"/>
          </a:p>
        </p:txBody>
      </p:sp>
      <p:sp>
        <p:nvSpPr>
          <p:cNvPr id="8" name="Footer Placeholder 7">
            <a:extLst>
              <a:ext uri="{FF2B5EF4-FFF2-40B4-BE49-F238E27FC236}">
                <a16:creationId xmlns:a16="http://schemas.microsoft.com/office/drawing/2014/main" id="{D8A091DF-96E8-704E-2A61-431361A88FD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0E4451C-624C-0596-3598-420D10F34599}"/>
              </a:ext>
            </a:extLst>
          </p:cNvPr>
          <p:cNvSpPr>
            <a:spLocks noGrp="1"/>
          </p:cNvSpPr>
          <p:nvPr>
            <p:ph type="sldNum" sz="quarter" idx="12"/>
          </p:nvPr>
        </p:nvSpPr>
        <p:spPr/>
        <p:txBody>
          <a:bodyPr/>
          <a:lstStyle/>
          <a:p>
            <a:fld id="{D93D5564-29E1-45A1-BF8A-4828581E3A00}" type="slidenum">
              <a:rPr lang="en-GB" smtClean="0"/>
              <a:t>‹#›</a:t>
            </a:fld>
            <a:endParaRPr lang="en-GB"/>
          </a:p>
        </p:txBody>
      </p:sp>
    </p:spTree>
    <p:extLst>
      <p:ext uri="{BB962C8B-B14F-4D97-AF65-F5344CB8AC3E}">
        <p14:creationId xmlns:p14="http://schemas.microsoft.com/office/powerpoint/2010/main" val="2317501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366AE-4E01-8963-0A2F-9FE5ABC6B51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DDFAA-1775-5017-8A53-E36644CEEED0}"/>
              </a:ext>
            </a:extLst>
          </p:cNvPr>
          <p:cNvSpPr>
            <a:spLocks noGrp="1"/>
          </p:cNvSpPr>
          <p:nvPr>
            <p:ph type="dt" sz="half" idx="10"/>
          </p:nvPr>
        </p:nvSpPr>
        <p:spPr/>
        <p:txBody>
          <a:bodyPr/>
          <a:lstStyle/>
          <a:p>
            <a:fld id="{1A421A2E-4999-473B-B5BB-D577833ECE79}" type="datetimeFigureOut">
              <a:rPr lang="en-GB" smtClean="0"/>
              <a:t>31/08/2023</a:t>
            </a:fld>
            <a:endParaRPr lang="en-GB"/>
          </a:p>
        </p:txBody>
      </p:sp>
      <p:sp>
        <p:nvSpPr>
          <p:cNvPr id="4" name="Footer Placeholder 3">
            <a:extLst>
              <a:ext uri="{FF2B5EF4-FFF2-40B4-BE49-F238E27FC236}">
                <a16:creationId xmlns:a16="http://schemas.microsoft.com/office/drawing/2014/main" id="{538B827A-F677-69F2-EC56-B400BD3999C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23336D6-2B48-F8B5-136B-E514ED422FC9}"/>
              </a:ext>
            </a:extLst>
          </p:cNvPr>
          <p:cNvSpPr>
            <a:spLocks noGrp="1"/>
          </p:cNvSpPr>
          <p:nvPr>
            <p:ph type="sldNum" sz="quarter" idx="12"/>
          </p:nvPr>
        </p:nvSpPr>
        <p:spPr/>
        <p:txBody>
          <a:bodyPr/>
          <a:lstStyle/>
          <a:p>
            <a:fld id="{D93D5564-29E1-45A1-BF8A-4828581E3A00}" type="slidenum">
              <a:rPr lang="en-GB" smtClean="0"/>
              <a:t>‹#›</a:t>
            </a:fld>
            <a:endParaRPr lang="en-GB"/>
          </a:p>
        </p:txBody>
      </p:sp>
    </p:spTree>
    <p:extLst>
      <p:ext uri="{BB962C8B-B14F-4D97-AF65-F5344CB8AC3E}">
        <p14:creationId xmlns:p14="http://schemas.microsoft.com/office/powerpoint/2010/main" val="1354128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62EA3D-0F59-7E3F-AAE1-96B24B7D8541}"/>
              </a:ext>
            </a:extLst>
          </p:cNvPr>
          <p:cNvSpPr>
            <a:spLocks noGrp="1"/>
          </p:cNvSpPr>
          <p:nvPr>
            <p:ph type="dt" sz="half" idx="10"/>
          </p:nvPr>
        </p:nvSpPr>
        <p:spPr/>
        <p:txBody>
          <a:bodyPr/>
          <a:lstStyle/>
          <a:p>
            <a:fld id="{1A421A2E-4999-473B-B5BB-D577833ECE79}" type="datetimeFigureOut">
              <a:rPr lang="en-GB" smtClean="0"/>
              <a:t>31/08/2023</a:t>
            </a:fld>
            <a:endParaRPr lang="en-GB"/>
          </a:p>
        </p:txBody>
      </p:sp>
      <p:sp>
        <p:nvSpPr>
          <p:cNvPr id="3" name="Footer Placeholder 2">
            <a:extLst>
              <a:ext uri="{FF2B5EF4-FFF2-40B4-BE49-F238E27FC236}">
                <a16:creationId xmlns:a16="http://schemas.microsoft.com/office/drawing/2014/main" id="{3D1F32F9-2CCB-578F-F445-3F5356A4E4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E302EB1-EC58-E285-F0CD-950F6E205A3B}"/>
              </a:ext>
            </a:extLst>
          </p:cNvPr>
          <p:cNvSpPr>
            <a:spLocks noGrp="1"/>
          </p:cNvSpPr>
          <p:nvPr>
            <p:ph type="sldNum" sz="quarter" idx="12"/>
          </p:nvPr>
        </p:nvSpPr>
        <p:spPr/>
        <p:txBody>
          <a:bodyPr/>
          <a:lstStyle/>
          <a:p>
            <a:fld id="{D93D5564-29E1-45A1-BF8A-4828581E3A00}" type="slidenum">
              <a:rPr lang="en-GB" smtClean="0"/>
              <a:t>‹#›</a:t>
            </a:fld>
            <a:endParaRPr lang="en-GB"/>
          </a:p>
        </p:txBody>
      </p:sp>
    </p:spTree>
    <p:extLst>
      <p:ext uri="{BB962C8B-B14F-4D97-AF65-F5344CB8AC3E}">
        <p14:creationId xmlns:p14="http://schemas.microsoft.com/office/powerpoint/2010/main" val="1942377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50A9E-0B85-178F-CD92-D6B9535A66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C9C05B-297F-2012-F1D8-C72D412AA9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19514ED-6252-FD11-2D20-7AC1099D66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9B43F7-A314-6D9D-38E4-BF897CC274F1}"/>
              </a:ext>
            </a:extLst>
          </p:cNvPr>
          <p:cNvSpPr>
            <a:spLocks noGrp="1"/>
          </p:cNvSpPr>
          <p:nvPr>
            <p:ph type="dt" sz="half" idx="10"/>
          </p:nvPr>
        </p:nvSpPr>
        <p:spPr/>
        <p:txBody>
          <a:bodyPr/>
          <a:lstStyle/>
          <a:p>
            <a:fld id="{1A421A2E-4999-473B-B5BB-D577833ECE79}" type="datetimeFigureOut">
              <a:rPr lang="en-GB" smtClean="0"/>
              <a:t>31/08/2023</a:t>
            </a:fld>
            <a:endParaRPr lang="en-GB"/>
          </a:p>
        </p:txBody>
      </p:sp>
      <p:sp>
        <p:nvSpPr>
          <p:cNvPr id="6" name="Footer Placeholder 5">
            <a:extLst>
              <a:ext uri="{FF2B5EF4-FFF2-40B4-BE49-F238E27FC236}">
                <a16:creationId xmlns:a16="http://schemas.microsoft.com/office/drawing/2014/main" id="{6040BEE3-2241-E489-F02F-353C23AEFA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5E32C3-25EE-6CF0-FF0F-AFBB143ACE1A}"/>
              </a:ext>
            </a:extLst>
          </p:cNvPr>
          <p:cNvSpPr>
            <a:spLocks noGrp="1"/>
          </p:cNvSpPr>
          <p:nvPr>
            <p:ph type="sldNum" sz="quarter" idx="12"/>
          </p:nvPr>
        </p:nvSpPr>
        <p:spPr/>
        <p:txBody>
          <a:bodyPr/>
          <a:lstStyle/>
          <a:p>
            <a:fld id="{D93D5564-29E1-45A1-BF8A-4828581E3A00}" type="slidenum">
              <a:rPr lang="en-GB" smtClean="0"/>
              <a:t>‹#›</a:t>
            </a:fld>
            <a:endParaRPr lang="en-GB"/>
          </a:p>
        </p:txBody>
      </p:sp>
    </p:spTree>
    <p:extLst>
      <p:ext uri="{BB962C8B-B14F-4D97-AF65-F5344CB8AC3E}">
        <p14:creationId xmlns:p14="http://schemas.microsoft.com/office/powerpoint/2010/main" val="657082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06B36-71CF-8964-B64C-58BF9F14D3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3E731EE-30CD-B7A9-2BEA-49ACF7D262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5FA4C11-42E2-C23F-F5E3-83A5F9076D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50B3A1-8425-DC7D-D6AF-AA1E34C19F3E}"/>
              </a:ext>
            </a:extLst>
          </p:cNvPr>
          <p:cNvSpPr>
            <a:spLocks noGrp="1"/>
          </p:cNvSpPr>
          <p:nvPr>
            <p:ph type="dt" sz="half" idx="10"/>
          </p:nvPr>
        </p:nvSpPr>
        <p:spPr/>
        <p:txBody>
          <a:bodyPr/>
          <a:lstStyle/>
          <a:p>
            <a:fld id="{1A421A2E-4999-473B-B5BB-D577833ECE79}" type="datetimeFigureOut">
              <a:rPr lang="en-GB" smtClean="0"/>
              <a:t>31/08/2023</a:t>
            </a:fld>
            <a:endParaRPr lang="en-GB"/>
          </a:p>
        </p:txBody>
      </p:sp>
      <p:sp>
        <p:nvSpPr>
          <p:cNvPr id="6" name="Footer Placeholder 5">
            <a:extLst>
              <a:ext uri="{FF2B5EF4-FFF2-40B4-BE49-F238E27FC236}">
                <a16:creationId xmlns:a16="http://schemas.microsoft.com/office/drawing/2014/main" id="{34133AEB-9518-A9D3-D92B-28CF0521B5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40E396-CF3E-7CBF-F0DD-1873D010CAEE}"/>
              </a:ext>
            </a:extLst>
          </p:cNvPr>
          <p:cNvSpPr>
            <a:spLocks noGrp="1"/>
          </p:cNvSpPr>
          <p:nvPr>
            <p:ph type="sldNum" sz="quarter" idx="12"/>
          </p:nvPr>
        </p:nvSpPr>
        <p:spPr/>
        <p:txBody>
          <a:bodyPr/>
          <a:lstStyle/>
          <a:p>
            <a:fld id="{D93D5564-29E1-45A1-BF8A-4828581E3A00}" type="slidenum">
              <a:rPr lang="en-GB" smtClean="0"/>
              <a:t>‹#›</a:t>
            </a:fld>
            <a:endParaRPr lang="en-GB"/>
          </a:p>
        </p:txBody>
      </p:sp>
    </p:spTree>
    <p:extLst>
      <p:ext uri="{BB962C8B-B14F-4D97-AF65-F5344CB8AC3E}">
        <p14:creationId xmlns:p14="http://schemas.microsoft.com/office/powerpoint/2010/main" val="1625930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75BD41-F94A-65B6-32B3-E3C7669D40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494CBE-EE6F-A8A1-5BCB-709509EE85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7BF091-9921-2CC7-90C6-4DAC8DC96E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21A2E-4999-473B-B5BB-D577833ECE79}" type="datetimeFigureOut">
              <a:rPr lang="en-GB" smtClean="0"/>
              <a:t>31/08/2023</a:t>
            </a:fld>
            <a:endParaRPr lang="en-GB"/>
          </a:p>
        </p:txBody>
      </p:sp>
      <p:sp>
        <p:nvSpPr>
          <p:cNvPr id="5" name="Footer Placeholder 4">
            <a:extLst>
              <a:ext uri="{FF2B5EF4-FFF2-40B4-BE49-F238E27FC236}">
                <a16:creationId xmlns:a16="http://schemas.microsoft.com/office/drawing/2014/main" id="{AE424565-0274-1EE2-05A9-667A6B7CAC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F33D5F6-CA6D-9E71-7633-F76C6EF164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3D5564-29E1-45A1-BF8A-4828581E3A00}" type="slidenum">
              <a:rPr lang="en-GB" smtClean="0"/>
              <a:t>‹#›</a:t>
            </a:fld>
            <a:endParaRPr lang="en-GB"/>
          </a:p>
        </p:txBody>
      </p:sp>
    </p:spTree>
    <p:extLst>
      <p:ext uri="{BB962C8B-B14F-4D97-AF65-F5344CB8AC3E}">
        <p14:creationId xmlns:p14="http://schemas.microsoft.com/office/powerpoint/2010/main" val="3544106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lsf.org/fairfield/" TargetMode="Externa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EADC98-AB04-2FD2-7955-262D690DE67F}"/>
              </a:ext>
            </a:extLst>
          </p:cNvPr>
          <p:cNvPicPr>
            <a:picLocks noChangeAspect="1"/>
          </p:cNvPicPr>
          <p:nvPr/>
        </p:nvPicPr>
        <p:blipFill>
          <a:blip r:embed="rId2"/>
          <a:stretch>
            <a:fillRect/>
          </a:stretch>
        </p:blipFill>
        <p:spPr>
          <a:xfrm>
            <a:off x="580384" y="887896"/>
            <a:ext cx="9465924" cy="5668986"/>
          </a:xfrm>
          <a:prstGeom prst="rect">
            <a:avLst/>
          </a:prstGeom>
        </p:spPr>
      </p:pic>
      <p:pic>
        <p:nvPicPr>
          <p:cNvPr id="5" name="Picture 4" descr="A close-up of a logo&#10;&#10;Description automatically generated">
            <a:extLst>
              <a:ext uri="{FF2B5EF4-FFF2-40B4-BE49-F238E27FC236}">
                <a16:creationId xmlns:a16="http://schemas.microsoft.com/office/drawing/2014/main" id="{ED87F9D8-33BF-83C8-0AD1-E6BC3BD808F1}"/>
              </a:ext>
            </a:extLst>
          </p:cNvPr>
          <p:cNvPicPr>
            <a:picLocks noChangeAspect="1"/>
          </p:cNvPicPr>
          <p:nvPr/>
        </p:nvPicPr>
        <p:blipFill rotWithShape="1">
          <a:blip r:embed="rId3">
            <a:extLst>
              <a:ext uri="{28A0092B-C50C-407E-A947-70E740481C1C}">
                <a14:useLocalDpi xmlns:a14="http://schemas.microsoft.com/office/drawing/2010/main" val="0"/>
              </a:ext>
            </a:extLst>
          </a:blip>
          <a:srcRect t="6994" b="-2"/>
          <a:stretch/>
        </p:blipFill>
        <p:spPr bwMode="auto">
          <a:xfrm>
            <a:off x="10046308" y="6321403"/>
            <a:ext cx="1950961" cy="426072"/>
          </a:xfrm>
          <a:prstGeom prst="rect">
            <a:avLst/>
          </a:prstGeom>
          <a:ln>
            <a:noFill/>
          </a:ln>
          <a:extLst>
            <a:ext uri="{53640926-AAD7-44D8-BBD7-CCE9431645EC}">
              <a14:shadowObscured xmlns:a14="http://schemas.microsoft.com/office/drawing/2010/main"/>
            </a:ext>
          </a:extLst>
        </p:spPr>
      </p:pic>
      <p:pic>
        <p:nvPicPr>
          <p:cNvPr id="6" name="Picture 5" descr="A red rose with green leaves and black text&#10;&#10;Description automatically generated">
            <a:extLst>
              <a:ext uri="{FF2B5EF4-FFF2-40B4-BE49-F238E27FC236}">
                <a16:creationId xmlns:a16="http://schemas.microsoft.com/office/drawing/2014/main" id="{C45CAB7E-5445-F4D0-5215-59E300AB0311}"/>
              </a:ext>
            </a:extLst>
          </p:cNvPr>
          <p:cNvPicPr>
            <a:picLocks noChangeAspect="1"/>
          </p:cNvPicPr>
          <p:nvPr/>
        </p:nvPicPr>
        <p:blipFill rotWithShape="1">
          <a:blip r:embed="rId4">
            <a:extLst>
              <a:ext uri="{28A0092B-C50C-407E-A947-70E740481C1C}">
                <a14:useLocalDpi xmlns:a14="http://schemas.microsoft.com/office/drawing/2010/main" val="0"/>
              </a:ext>
            </a:extLst>
          </a:blip>
          <a:srcRect t="6668"/>
          <a:stretch/>
        </p:blipFill>
        <p:spPr bwMode="auto">
          <a:xfrm>
            <a:off x="10555932" y="110525"/>
            <a:ext cx="1441337" cy="663756"/>
          </a:xfrm>
          <a:prstGeom prst="rect">
            <a:avLst/>
          </a:prstGeom>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A82998B2-5520-5785-631F-A81E050CA80B}"/>
              </a:ext>
            </a:extLst>
          </p:cNvPr>
          <p:cNvSpPr txBox="1"/>
          <p:nvPr/>
        </p:nvSpPr>
        <p:spPr>
          <a:xfrm>
            <a:off x="344557" y="110525"/>
            <a:ext cx="9965634" cy="584775"/>
          </a:xfrm>
          <a:prstGeom prst="rect">
            <a:avLst/>
          </a:prstGeom>
          <a:noFill/>
        </p:spPr>
        <p:txBody>
          <a:bodyPr wrap="square">
            <a:spAutoFit/>
          </a:bodyPr>
          <a:lstStyle/>
          <a:p>
            <a:r>
              <a:rPr lang="en-GB" sz="3200" b="1" dirty="0">
                <a:solidFill>
                  <a:srgbClr val="002060"/>
                </a:solidFill>
              </a:rPr>
              <a:t>Discussion: What do rugby’s core values mean to you?</a:t>
            </a:r>
          </a:p>
        </p:txBody>
      </p:sp>
      <p:pic>
        <p:nvPicPr>
          <p:cNvPr id="2" name="Picture 1" descr="A logo with text on it&#10;&#10;Description automatically generated">
            <a:hlinkClick r:id="rId5"/>
            <a:extLst>
              <a:ext uri="{FF2B5EF4-FFF2-40B4-BE49-F238E27FC236}">
                <a16:creationId xmlns:a16="http://schemas.microsoft.com/office/drawing/2014/main" id="{4624B3D3-C74C-B5FE-636F-DE317076B6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10191" y="5413789"/>
            <a:ext cx="1580152" cy="663756"/>
          </a:xfrm>
          <a:prstGeom prst="rect">
            <a:avLst/>
          </a:prstGeom>
        </p:spPr>
      </p:pic>
    </p:spTree>
    <p:extLst>
      <p:ext uri="{BB962C8B-B14F-4D97-AF65-F5344CB8AC3E}">
        <p14:creationId xmlns:p14="http://schemas.microsoft.com/office/powerpoint/2010/main" val="842033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logo&#10;&#10;Description automatically generated">
            <a:extLst>
              <a:ext uri="{FF2B5EF4-FFF2-40B4-BE49-F238E27FC236}">
                <a16:creationId xmlns:a16="http://schemas.microsoft.com/office/drawing/2014/main" id="{ED87F9D8-33BF-83C8-0AD1-E6BC3BD808F1}"/>
              </a:ext>
            </a:extLst>
          </p:cNvPr>
          <p:cNvPicPr>
            <a:picLocks noChangeAspect="1"/>
          </p:cNvPicPr>
          <p:nvPr/>
        </p:nvPicPr>
        <p:blipFill rotWithShape="1">
          <a:blip r:embed="rId2">
            <a:extLst>
              <a:ext uri="{28A0092B-C50C-407E-A947-70E740481C1C}">
                <a14:useLocalDpi xmlns:a14="http://schemas.microsoft.com/office/drawing/2010/main" val="0"/>
              </a:ext>
            </a:extLst>
          </a:blip>
          <a:srcRect t="6994" b="-2"/>
          <a:stretch/>
        </p:blipFill>
        <p:spPr bwMode="auto">
          <a:xfrm>
            <a:off x="10046308" y="6321403"/>
            <a:ext cx="1950961" cy="426072"/>
          </a:xfrm>
          <a:prstGeom prst="rect">
            <a:avLst/>
          </a:prstGeom>
          <a:ln>
            <a:noFill/>
          </a:ln>
          <a:extLst>
            <a:ext uri="{53640926-AAD7-44D8-BBD7-CCE9431645EC}">
              <a14:shadowObscured xmlns:a14="http://schemas.microsoft.com/office/drawing/2010/main"/>
            </a:ext>
          </a:extLst>
        </p:spPr>
      </p:pic>
      <p:pic>
        <p:nvPicPr>
          <p:cNvPr id="6" name="Picture 5" descr="A red rose with green leaves and black text&#10;&#10;Description automatically generated">
            <a:extLst>
              <a:ext uri="{FF2B5EF4-FFF2-40B4-BE49-F238E27FC236}">
                <a16:creationId xmlns:a16="http://schemas.microsoft.com/office/drawing/2014/main" id="{C45CAB7E-5445-F4D0-5215-59E300AB0311}"/>
              </a:ext>
            </a:extLst>
          </p:cNvPr>
          <p:cNvPicPr>
            <a:picLocks noChangeAspect="1"/>
          </p:cNvPicPr>
          <p:nvPr/>
        </p:nvPicPr>
        <p:blipFill rotWithShape="1">
          <a:blip r:embed="rId3">
            <a:extLst>
              <a:ext uri="{28A0092B-C50C-407E-A947-70E740481C1C}">
                <a14:useLocalDpi xmlns:a14="http://schemas.microsoft.com/office/drawing/2010/main" val="0"/>
              </a:ext>
            </a:extLst>
          </a:blip>
          <a:srcRect t="6668"/>
          <a:stretch/>
        </p:blipFill>
        <p:spPr bwMode="auto">
          <a:xfrm>
            <a:off x="10555932" y="110525"/>
            <a:ext cx="1441337" cy="663756"/>
          </a:xfrm>
          <a:prstGeom prst="rect">
            <a:avLst/>
          </a:prstGeom>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A82998B2-5520-5785-631F-A81E050CA80B}"/>
              </a:ext>
            </a:extLst>
          </p:cNvPr>
          <p:cNvSpPr txBox="1"/>
          <p:nvPr/>
        </p:nvSpPr>
        <p:spPr>
          <a:xfrm>
            <a:off x="344557" y="110525"/>
            <a:ext cx="9965634" cy="584775"/>
          </a:xfrm>
          <a:prstGeom prst="rect">
            <a:avLst/>
          </a:prstGeom>
          <a:noFill/>
        </p:spPr>
        <p:txBody>
          <a:bodyPr wrap="square">
            <a:spAutoFit/>
          </a:bodyPr>
          <a:lstStyle/>
          <a:p>
            <a:r>
              <a:rPr lang="en-GB" sz="3200" b="1" dirty="0">
                <a:solidFill>
                  <a:srgbClr val="002060"/>
                </a:solidFill>
              </a:rPr>
              <a:t>Discussion: What do rugby’s core values mean to you?</a:t>
            </a:r>
          </a:p>
        </p:txBody>
      </p:sp>
      <p:sp>
        <p:nvSpPr>
          <p:cNvPr id="7" name="TextBox 6">
            <a:extLst>
              <a:ext uri="{FF2B5EF4-FFF2-40B4-BE49-F238E27FC236}">
                <a16:creationId xmlns:a16="http://schemas.microsoft.com/office/drawing/2014/main" id="{B1EFC259-821E-9422-CA8B-80529A4AFF8A}"/>
              </a:ext>
            </a:extLst>
          </p:cNvPr>
          <p:cNvSpPr txBox="1"/>
          <p:nvPr/>
        </p:nvSpPr>
        <p:spPr>
          <a:xfrm>
            <a:off x="4841095" y="871773"/>
            <a:ext cx="7156174" cy="5447645"/>
          </a:xfrm>
          <a:prstGeom prst="rect">
            <a:avLst/>
          </a:prstGeom>
          <a:noFill/>
        </p:spPr>
        <p:txBody>
          <a:bodyPr wrap="square">
            <a:spAutoFit/>
          </a:bodyPr>
          <a:lstStyle/>
          <a:p>
            <a:r>
              <a:rPr lang="en-GB" sz="2000" b="1" dirty="0">
                <a:solidFill>
                  <a:srgbClr val="002060"/>
                </a:solidFill>
              </a:rPr>
              <a:t>Rugby’s values are:</a:t>
            </a:r>
          </a:p>
          <a:p>
            <a:pPr marL="285750" indent="-285750">
              <a:buFont typeface="Arial" panose="020B0604020202020204" pitchFamily="34" charset="0"/>
              <a:buChar char="•"/>
            </a:pPr>
            <a:r>
              <a:rPr lang="en-GB" sz="2000" b="1" dirty="0">
                <a:solidFill>
                  <a:srgbClr val="FF0000"/>
                </a:solidFill>
              </a:rPr>
              <a:t>T</a:t>
            </a:r>
            <a:r>
              <a:rPr lang="en-GB" sz="2000" b="1" dirty="0">
                <a:solidFill>
                  <a:srgbClr val="002060"/>
                </a:solidFill>
              </a:rPr>
              <a:t>eamwork</a:t>
            </a:r>
          </a:p>
          <a:p>
            <a:pPr marL="285750" indent="-285750">
              <a:buFont typeface="Arial" panose="020B0604020202020204" pitchFamily="34" charset="0"/>
              <a:buChar char="•"/>
            </a:pPr>
            <a:r>
              <a:rPr lang="en-GB" sz="2000" b="1" dirty="0">
                <a:solidFill>
                  <a:srgbClr val="FF0000"/>
                </a:solidFill>
              </a:rPr>
              <a:t>R</a:t>
            </a:r>
            <a:r>
              <a:rPr lang="en-GB" sz="2000" b="1" dirty="0">
                <a:solidFill>
                  <a:srgbClr val="002060"/>
                </a:solidFill>
              </a:rPr>
              <a:t>espect</a:t>
            </a:r>
          </a:p>
          <a:p>
            <a:pPr marL="285750" indent="-285750">
              <a:buFont typeface="Arial" panose="020B0604020202020204" pitchFamily="34" charset="0"/>
              <a:buChar char="•"/>
            </a:pPr>
            <a:r>
              <a:rPr lang="en-GB" sz="2000" b="1" dirty="0">
                <a:solidFill>
                  <a:srgbClr val="FF0000"/>
                </a:solidFill>
              </a:rPr>
              <a:t>E</a:t>
            </a:r>
            <a:r>
              <a:rPr lang="en-GB" sz="2000" b="1" dirty="0">
                <a:solidFill>
                  <a:srgbClr val="002060"/>
                </a:solidFill>
              </a:rPr>
              <a:t>njoyment</a:t>
            </a:r>
          </a:p>
          <a:p>
            <a:pPr marL="285750" indent="-285750">
              <a:buFont typeface="Arial" panose="020B0604020202020204" pitchFamily="34" charset="0"/>
              <a:buChar char="•"/>
            </a:pPr>
            <a:r>
              <a:rPr lang="en-GB" sz="2000" b="1" dirty="0">
                <a:solidFill>
                  <a:srgbClr val="FF0000"/>
                </a:solidFill>
              </a:rPr>
              <a:t>D</a:t>
            </a:r>
            <a:r>
              <a:rPr lang="en-GB" sz="2000" b="1" dirty="0">
                <a:solidFill>
                  <a:srgbClr val="002060"/>
                </a:solidFill>
              </a:rPr>
              <a:t>iscipline</a:t>
            </a:r>
          </a:p>
          <a:p>
            <a:pPr marL="285750" indent="-285750">
              <a:buFont typeface="Arial" panose="020B0604020202020204" pitchFamily="34" charset="0"/>
              <a:buChar char="•"/>
            </a:pPr>
            <a:r>
              <a:rPr lang="en-GB" sz="2000" b="1" dirty="0">
                <a:solidFill>
                  <a:srgbClr val="FF0000"/>
                </a:solidFill>
              </a:rPr>
              <a:t>S</a:t>
            </a:r>
            <a:r>
              <a:rPr lang="en-GB" sz="2000" b="1" dirty="0">
                <a:solidFill>
                  <a:srgbClr val="002060"/>
                </a:solidFill>
              </a:rPr>
              <a:t>portsmanship </a:t>
            </a:r>
          </a:p>
          <a:p>
            <a:r>
              <a:rPr lang="en-GB" sz="2000" b="1" dirty="0">
                <a:solidFill>
                  <a:srgbClr val="002060"/>
                </a:solidFill>
              </a:rPr>
              <a:t>They are what makes the game special for those who enjoy the way rugby is played and supported.</a:t>
            </a:r>
          </a:p>
          <a:p>
            <a:endParaRPr lang="en-GB" dirty="0"/>
          </a:p>
          <a:p>
            <a:r>
              <a:rPr lang="en-GB" sz="2000" b="1" dirty="0">
                <a:solidFill>
                  <a:srgbClr val="002060"/>
                </a:solidFill>
              </a:rPr>
              <a:t>Every player and coach is expected to follow these values. </a:t>
            </a:r>
          </a:p>
          <a:p>
            <a:endParaRPr lang="en-GB" dirty="0"/>
          </a:p>
          <a:p>
            <a:r>
              <a:rPr lang="en-GB" sz="2000" b="1" dirty="0">
                <a:solidFill>
                  <a:srgbClr val="FF0000"/>
                </a:solidFill>
              </a:rPr>
              <a:t>Do you think having a set of values that players can follow is important? </a:t>
            </a:r>
          </a:p>
          <a:p>
            <a:r>
              <a:rPr lang="en-GB" sz="2000" b="1" dirty="0">
                <a:solidFill>
                  <a:srgbClr val="FF0000"/>
                </a:solidFill>
              </a:rPr>
              <a:t>Why? </a:t>
            </a:r>
          </a:p>
          <a:p>
            <a:endParaRPr lang="en-GB" dirty="0"/>
          </a:p>
          <a:p>
            <a:r>
              <a:rPr lang="en-GB" b="1" dirty="0">
                <a:solidFill>
                  <a:srgbClr val="002060"/>
                </a:solidFill>
              </a:rPr>
              <a:t>Players represent their sport, their team and, sometimes, their country. They set an example to supporters, who will hopefully follow the core values too.</a:t>
            </a:r>
          </a:p>
        </p:txBody>
      </p:sp>
      <p:pic>
        <p:nvPicPr>
          <p:cNvPr id="4" name="Picture 3">
            <a:extLst>
              <a:ext uri="{FF2B5EF4-FFF2-40B4-BE49-F238E27FC236}">
                <a16:creationId xmlns:a16="http://schemas.microsoft.com/office/drawing/2014/main" id="{84B2E6D7-9EF0-4390-131D-A05B5E577DB5}"/>
              </a:ext>
            </a:extLst>
          </p:cNvPr>
          <p:cNvPicPr>
            <a:picLocks noChangeAspect="1"/>
          </p:cNvPicPr>
          <p:nvPr/>
        </p:nvPicPr>
        <p:blipFill rotWithShape="1">
          <a:blip r:embed="rId4">
            <a:extLst>
              <a:ext uri="{28A0092B-C50C-407E-A947-70E740481C1C}">
                <a14:useLocalDpi xmlns:a14="http://schemas.microsoft.com/office/drawing/2010/main" val="0"/>
              </a:ext>
            </a:extLst>
          </a:blip>
          <a:srcRect l="14978" t="859"/>
          <a:stretch/>
        </p:blipFill>
        <p:spPr>
          <a:xfrm>
            <a:off x="397872" y="871773"/>
            <a:ext cx="4221248" cy="3141365"/>
          </a:xfrm>
          <a:prstGeom prst="rect">
            <a:avLst/>
          </a:prstGeom>
        </p:spPr>
      </p:pic>
      <p:pic>
        <p:nvPicPr>
          <p:cNvPr id="8" name="Picture 7">
            <a:extLst>
              <a:ext uri="{FF2B5EF4-FFF2-40B4-BE49-F238E27FC236}">
                <a16:creationId xmlns:a16="http://schemas.microsoft.com/office/drawing/2014/main" id="{F64B1E61-39D6-F2AE-D0FF-EF870F638C7D}"/>
              </a:ext>
            </a:extLst>
          </p:cNvPr>
          <p:cNvPicPr>
            <a:picLocks noChangeAspect="1"/>
          </p:cNvPicPr>
          <p:nvPr/>
        </p:nvPicPr>
        <p:blipFill rotWithShape="1">
          <a:blip r:embed="rId5">
            <a:extLst>
              <a:ext uri="{28A0092B-C50C-407E-A947-70E740481C1C}">
                <a14:useLocalDpi xmlns:a14="http://schemas.microsoft.com/office/drawing/2010/main" val="0"/>
              </a:ext>
            </a:extLst>
          </a:blip>
          <a:srcRect l="14616" t="6889"/>
          <a:stretch/>
        </p:blipFill>
        <p:spPr>
          <a:xfrm>
            <a:off x="397872" y="4123987"/>
            <a:ext cx="4221248" cy="2604842"/>
          </a:xfrm>
          <a:prstGeom prst="rect">
            <a:avLst/>
          </a:prstGeom>
        </p:spPr>
      </p:pic>
    </p:spTree>
    <p:extLst>
      <p:ext uri="{BB962C8B-B14F-4D97-AF65-F5344CB8AC3E}">
        <p14:creationId xmlns:p14="http://schemas.microsoft.com/office/powerpoint/2010/main" val="1158462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logo&#10;&#10;Description automatically generated">
            <a:extLst>
              <a:ext uri="{FF2B5EF4-FFF2-40B4-BE49-F238E27FC236}">
                <a16:creationId xmlns:a16="http://schemas.microsoft.com/office/drawing/2014/main" id="{ED87F9D8-33BF-83C8-0AD1-E6BC3BD808F1}"/>
              </a:ext>
            </a:extLst>
          </p:cNvPr>
          <p:cNvPicPr>
            <a:picLocks noChangeAspect="1"/>
          </p:cNvPicPr>
          <p:nvPr/>
        </p:nvPicPr>
        <p:blipFill rotWithShape="1">
          <a:blip r:embed="rId2">
            <a:extLst>
              <a:ext uri="{28A0092B-C50C-407E-A947-70E740481C1C}">
                <a14:useLocalDpi xmlns:a14="http://schemas.microsoft.com/office/drawing/2010/main" val="0"/>
              </a:ext>
            </a:extLst>
          </a:blip>
          <a:srcRect t="6994" b="-2"/>
          <a:stretch/>
        </p:blipFill>
        <p:spPr bwMode="auto">
          <a:xfrm>
            <a:off x="10046308" y="6321403"/>
            <a:ext cx="1950961" cy="426072"/>
          </a:xfrm>
          <a:prstGeom prst="rect">
            <a:avLst/>
          </a:prstGeom>
          <a:ln>
            <a:noFill/>
          </a:ln>
          <a:extLst>
            <a:ext uri="{53640926-AAD7-44D8-BBD7-CCE9431645EC}">
              <a14:shadowObscured xmlns:a14="http://schemas.microsoft.com/office/drawing/2010/main"/>
            </a:ext>
          </a:extLst>
        </p:spPr>
      </p:pic>
      <p:pic>
        <p:nvPicPr>
          <p:cNvPr id="6" name="Picture 5" descr="A red rose with green leaves and black text&#10;&#10;Description automatically generated">
            <a:extLst>
              <a:ext uri="{FF2B5EF4-FFF2-40B4-BE49-F238E27FC236}">
                <a16:creationId xmlns:a16="http://schemas.microsoft.com/office/drawing/2014/main" id="{C45CAB7E-5445-F4D0-5215-59E300AB0311}"/>
              </a:ext>
            </a:extLst>
          </p:cNvPr>
          <p:cNvPicPr>
            <a:picLocks noChangeAspect="1"/>
          </p:cNvPicPr>
          <p:nvPr/>
        </p:nvPicPr>
        <p:blipFill rotWithShape="1">
          <a:blip r:embed="rId3">
            <a:extLst>
              <a:ext uri="{28A0092B-C50C-407E-A947-70E740481C1C}">
                <a14:useLocalDpi xmlns:a14="http://schemas.microsoft.com/office/drawing/2010/main" val="0"/>
              </a:ext>
            </a:extLst>
          </a:blip>
          <a:srcRect t="6668"/>
          <a:stretch/>
        </p:blipFill>
        <p:spPr bwMode="auto">
          <a:xfrm>
            <a:off x="10555932" y="110525"/>
            <a:ext cx="1441337" cy="663756"/>
          </a:xfrm>
          <a:prstGeom prst="rect">
            <a:avLst/>
          </a:prstGeom>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A82998B2-5520-5785-631F-A81E050CA80B}"/>
              </a:ext>
            </a:extLst>
          </p:cNvPr>
          <p:cNvSpPr txBox="1"/>
          <p:nvPr/>
        </p:nvSpPr>
        <p:spPr>
          <a:xfrm>
            <a:off x="344557" y="110525"/>
            <a:ext cx="9965634" cy="584775"/>
          </a:xfrm>
          <a:prstGeom prst="rect">
            <a:avLst/>
          </a:prstGeom>
          <a:noFill/>
        </p:spPr>
        <p:txBody>
          <a:bodyPr wrap="square">
            <a:spAutoFit/>
          </a:bodyPr>
          <a:lstStyle/>
          <a:p>
            <a:r>
              <a:rPr lang="en-GB" sz="3200" b="1" dirty="0">
                <a:solidFill>
                  <a:srgbClr val="002060"/>
                </a:solidFill>
              </a:rPr>
              <a:t>Discussion: What does </a:t>
            </a:r>
            <a:r>
              <a:rPr lang="en-GB" sz="3200" b="1" dirty="0">
                <a:solidFill>
                  <a:srgbClr val="FF0000"/>
                </a:solidFill>
              </a:rPr>
              <a:t>T</a:t>
            </a:r>
            <a:r>
              <a:rPr lang="en-GB" sz="3200" b="1" dirty="0">
                <a:solidFill>
                  <a:srgbClr val="002060"/>
                </a:solidFill>
              </a:rPr>
              <a:t>EAMWORK mean?</a:t>
            </a:r>
          </a:p>
        </p:txBody>
      </p:sp>
      <p:sp>
        <p:nvSpPr>
          <p:cNvPr id="7" name="TextBox 6">
            <a:extLst>
              <a:ext uri="{FF2B5EF4-FFF2-40B4-BE49-F238E27FC236}">
                <a16:creationId xmlns:a16="http://schemas.microsoft.com/office/drawing/2014/main" id="{B1EFC259-821E-9422-CA8B-80529A4AFF8A}"/>
              </a:ext>
            </a:extLst>
          </p:cNvPr>
          <p:cNvSpPr txBox="1"/>
          <p:nvPr/>
        </p:nvSpPr>
        <p:spPr>
          <a:xfrm>
            <a:off x="6471137" y="871773"/>
            <a:ext cx="5526131" cy="3477875"/>
          </a:xfrm>
          <a:prstGeom prst="rect">
            <a:avLst/>
          </a:prstGeom>
          <a:noFill/>
        </p:spPr>
        <p:txBody>
          <a:bodyPr wrap="square">
            <a:spAutoFit/>
          </a:bodyPr>
          <a:lstStyle/>
          <a:p>
            <a:r>
              <a:rPr lang="en-GB" sz="2000" b="1" dirty="0">
                <a:solidFill>
                  <a:srgbClr val="002060"/>
                </a:solidFill>
              </a:rPr>
              <a:t>Teamwork is very important. </a:t>
            </a:r>
          </a:p>
          <a:p>
            <a:r>
              <a:rPr lang="en-GB" sz="2000" b="1" dirty="0">
                <a:solidFill>
                  <a:srgbClr val="002060"/>
                </a:solidFill>
              </a:rPr>
              <a:t>It includes:</a:t>
            </a:r>
          </a:p>
          <a:p>
            <a:pPr marL="342900" indent="-342900">
              <a:buFont typeface="Arial" panose="020B0604020202020204" pitchFamily="34" charset="0"/>
              <a:buChar char="•"/>
            </a:pPr>
            <a:r>
              <a:rPr lang="en-GB" sz="2000" b="1" dirty="0">
                <a:solidFill>
                  <a:srgbClr val="002060"/>
                </a:solidFill>
              </a:rPr>
              <a:t>Welcoming all new team members, no matter what they look like or where they come from</a:t>
            </a:r>
          </a:p>
          <a:p>
            <a:pPr marL="342900" indent="-342900">
              <a:buFont typeface="Arial" panose="020B0604020202020204" pitchFamily="34" charset="0"/>
              <a:buChar char="•"/>
            </a:pPr>
            <a:r>
              <a:rPr lang="en-GB" sz="2000" b="1" dirty="0">
                <a:solidFill>
                  <a:srgbClr val="002060"/>
                </a:solidFill>
              </a:rPr>
              <a:t>Not being selfish and working for the team, not for ourselves alone, both on and off the field</a:t>
            </a:r>
          </a:p>
          <a:p>
            <a:pPr marL="342900" indent="-342900">
              <a:buFont typeface="Arial" panose="020B0604020202020204" pitchFamily="34" charset="0"/>
              <a:buChar char="•"/>
            </a:pPr>
            <a:r>
              <a:rPr lang="en-GB" sz="2000" b="1" dirty="0">
                <a:solidFill>
                  <a:srgbClr val="002060"/>
                </a:solidFill>
              </a:rPr>
              <a:t>Knowing that each player has a part to play</a:t>
            </a:r>
          </a:p>
          <a:p>
            <a:pPr marL="342900" indent="-342900">
              <a:buFont typeface="Arial" panose="020B0604020202020204" pitchFamily="34" charset="0"/>
              <a:buChar char="•"/>
            </a:pPr>
            <a:r>
              <a:rPr lang="en-GB" sz="2000" b="1" dirty="0">
                <a:solidFill>
                  <a:srgbClr val="002060"/>
                </a:solidFill>
              </a:rPr>
              <a:t>Not only passing to your friend and including players of all abilities</a:t>
            </a:r>
          </a:p>
          <a:p>
            <a:pPr marL="342900" indent="-342900">
              <a:buFont typeface="Arial" panose="020B0604020202020204" pitchFamily="34" charset="0"/>
              <a:buChar char="•"/>
            </a:pPr>
            <a:r>
              <a:rPr lang="en-GB" sz="2000" b="1" dirty="0">
                <a:solidFill>
                  <a:srgbClr val="002060"/>
                </a:solidFill>
              </a:rPr>
              <a:t>Speaking out if your team or sport is threatened by bad words or actions</a:t>
            </a:r>
            <a:endParaRPr lang="en-GB" b="1" dirty="0">
              <a:solidFill>
                <a:srgbClr val="002060"/>
              </a:solidFill>
            </a:endParaRPr>
          </a:p>
        </p:txBody>
      </p:sp>
      <p:pic>
        <p:nvPicPr>
          <p:cNvPr id="2" name="Picture 1">
            <a:extLst>
              <a:ext uri="{FF2B5EF4-FFF2-40B4-BE49-F238E27FC236}">
                <a16:creationId xmlns:a16="http://schemas.microsoft.com/office/drawing/2014/main" id="{16CEC774-7D84-704C-ABC4-F1237DFFD230}"/>
              </a:ext>
            </a:extLst>
          </p:cNvPr>
          <p:cNvPicPr>
            <a:picLocks noChangeAspect="1"/>
          </p:cNvPicPr>
          <p:nvPr/>
        </p:nvPicPr>
        <p:blipFill rotWithShape="1">
          <a:blip r:embed="rId4">
            <a:extLst>
              <a:ext uri="{28A0092B-C50C-407E-A947-70E740481C1C}">
                <a14:useLocalDpi xmlns:a14="http://schemas.microsoft.com/office/drawing/2010/main" val="0"/>
              </a:ext>
            </a:extLst>
          </a:blip>
          <a:srcRect l="15682" t="711"/>
          <a:stretch/>
        </p:blipFill>
        <p:spPr>
          <a:xfrm>
            <a:off x="351691" y="869788"/>
            <a:ext cx="5865001" cy="3920820"/>
          </a:xfrm>
          <a:prstGeom prst="rect">
            <a:avLst/>
          </a:prstGeom>
        </p:spPr>
      </p:pic>
      <p:sp>
        <p:nvSpPr>
          <p:cNvPr id="9" name="TextBox 8">
            <a:extLst>
              <a:ext uri="{FF2B5EF4-FFF2-40B4-BE49-F238E27FC236}">
                <a16:creationId xmlns:a16="http://schemas.microsoft.com/office/drawing/2014/main" id="{0374895D-A944-5B3F-1E18-049210D8FD48}"/>
              </a:ext>
            </a:extLst>
          </p:cNvPr>
          <p:cNvSpPr txBox="1"/>
          <p:nvPr/>
        </p:nvSpPr>
        <p:spPr>
          <a:xfrm>
            <a:off x="344557" y="4790608"/>
            <a:ext cx="11495752" cy="1631216"/>
          </a:xfrm>
          <a:prstGeom prst="rect">
            <a:avLst/>
          </a:prstGeom>
          <a:noFill/>
        </p:spPr>
        <p:txBody>
          <a:bodyPr wrap="square">
            <a:spAutoFit/>
          </a:bodyPr>
          <a:lstStyle/>
          <a:p>
            <a:r>
              <a:rPr lang="en-GB" sz="2000" b="1" dirty="0"/>
              <a:t>Example for discussion:</a:t>
            </a:r>
          </a:p>
          <a:p>
            <a:r>
              <a:rPr lang="en-GB" sz="2000" b="1" dirty="0"/>
              <a:t>Yusef is playing in his first game of rugby and is not being passed the ball and he is looking sad. Joe is the best player and always scores lots of points so your teammates often try to pass the ball to him so that they can win. How can you ensure that Yusef enjoys the game? Why is it important that he enjoys the game? Is winning the game more important than Yusef enjoying the experience?</a:t>
            </a:r>
          </a:p>
        </p:txBody>
      </p:sp>
    </p:spTree>
    <p:extLst>
      <p:ext uri="{BB962C8B-B14F-4D97-AF65-F5344CB8AC3E}">
        <p14:creationId xmlns:p14="http://schemas.microsoft.com/office/powerpoint/2010/main" val="3774563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logo&#10;&#10;Description automatically generated">
            <a:extLst>
              <a:ext uri="{FF2B5EF4-FFF2-40B4-BE49-F238E27FC236}">
                <a16:creationId xmlns:a16="http://schemas.microsoft.com/office/drawing/2014/main" id="{ED87F9D8-33BF-83C8-0AD1-E6BC3BD808F1}"/>
              </a:ext>
            </a:extLst>
          </p:cNvPr>
          <p:cNvPicPr>
            <a:picLocks noChangeAspect="1"/>
          </p:cNvPicPr>
          <p:nvPr/>
        </p:nvPicPr>
        <p:blipFill rotWithShape="1">
          <a:blip r:embed="rId2">
            <a:extLst>
              <a:ext uri="{28A0092B-C50C-407E-A947-70E740481C1C}">
                <a14:useLocalDpi xmlns:a14="http://schemas.microsoft.com/office/drawing/2010/main" val="0"/>
              </a:ext>
            </a:extLst>
          </a:blip>
          <a:srcRect t="6994" b="-2"/>
          <a:stretch/>
        </p:blipFill>
        <p:spPr bwMode="auto">
          <a:xfrm>
            <a:off x="10046308" y="6321403"/>
            <a:ext cx="1950961" cy="426072"/>
          </a:xfrm>
          <a:prstGeom prst="rect">
            <a:avLst/>
          </a:prstGeom>
          <a:ln>
            <a:noFill/>
          </a:ln>
          <a:extLst>
            <a:ext uri="{53640926-AAD7-44D8-BBD7-CCE9431645EC}">
              <a14:shadowObscured xmlns:a14="http://schemas.microsoft.com/office/drawing/2010/main"/>
            </a:ext>
          </a:extLst>
        </p:spPr>
      </p:pic>
      <p:pic>
        <p:nvPicPr>
          <p:cNvPr id="6" name="Picture 5" descr="A red rose with green leaves and black text&#10;&#10;Description automatically generated">
            <a:extLst>
              <a:ext uri="{FF2B5EF4-FFF2-40B4-BE49-F238E27FC236}">
                <a16:creationId xmlns:a16="http://schemas.microsoft.com/office/drawing/2014/main" id="{C45CAB7E-5445-F4D0-5215-59E300AB0311}"/>
              </a:ext>
            </a:extLst>
          </p:cNvPr>
          <p:cNvPicPr>
            <a:picLocks noChangeAspect="1"/>
          </p:cNvPicPr>
          <p:nvPr/>
        </p:nvPicPr>
        <p:blipFill rotWithShape="1">
          <a:blip r:embed="rId3">
            <a:extLst>
              <a:ext uri="{28A0092B-C50C-407E-A947-70E740481C1C}">
                <a14:useLocalDpi xmlns:a14="http://schemas.microsoft.com/office/drawing/2010/main" val="0"/>
              </a:ext>
            </a:extLst>
          </a:blip>
          <a:srcRect t="6668"/>
          <a:stretch/>
        </p:blipFill>
        <p:spPr bwMode="auto">
          <a:xfrm>
            <a:off x="10555932" y="110525"/>
            <a:ext cx="1441337" cy="663756"/>
          </a:xfrm>
          <a:prstGeom prst="rect">
            <a:avLst/>
          </a:prstGeom>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A82998B2-5520-5785-631F-A81E050CA80B}"/>
              </a:ext>
            </a:extLst>
          </p:cNvPr>
          <p:cNvSpPr txBox="1"/>
          <p:nvPr/>
        </p:nvSpPr>
        <p:spPr>
          <a:xfrm>
            <a:off x="351691" y="146762"/>
            <a:ext cx="9965634" cy="584775"/>
          </a:xfrm>
          <a:prstGeom prst="rect">
            <a:avLst/>
          </a:prstGeom>
          <a:noFill/>
        </p:spPr>
        <p:txBody>
          <a:bodyPr wrap="square">
            <a:spAutoFit/>
          </a:bodyPr>
          <a:lstStyle/>
          <a:p>
            <a:r>
              <a:rPr lang="en-GB" sz="3200" b="1" dirty="0">
                <a:solidFill>
                  <a:srgbClr val="002060"/>
                </a:solidFill>
              </a:rPr>
              <a:t>Discussion: What does </a:t>
            </a:r>
            <a:r>
              <a:rPr lang="en-GB" sz="3200" b="1" dirty="0">
                <a:solidFill>
                  <a:srgbClr val="FF0000"/>
                </a:solidFill>
              </a:rPr>
              <a:t>R</a:t>
            </a:r>
            <a:r>
              <a:rPr lang="en-GB" sz="3200" b="1" dirty="0">
                <a:solidFill>
                  <a:srgbClr val="002060"/>
                </a:solidFill>
              </a:rPr>
              <a:t>ESPECT mean?</a:t>
            </a:r>
          </a:p>
        </p:txBody>
      </p:sp>
      <p:sp>
        <p:nvSpPr>
          <p:cNvPr id="7" name="TextBox 6">
            <a:extLst>
              <a:ext uri="{FF2B5EF4-FFF2-40B4-BE49-F238E27FC236}">
                <a16:creationId xmlns:a16="http://schemas.microsoft.com/office/drawing/2014/main" id="{B1EFC259-821E-9422-CA8B-80529A4AFF8A}"/>
              </a:ext>
            </a:extLst>
          </p:cNvPr>
          <p:cNvSpPr txBox="1"/>
          <p:nvPr/>
        </p:nvSpPr>
        <p:spPr>
          <a:xfrm>
            <a:off x="6471137" y="871773"/>
            <a:ext cx="5526131" cy="4093428"/>
          </a:xfrm>
          <a:prstGeom prst="rect">
            <a:avLst/>
          </a:prstGeom>
          <a:noFill/>
        </p:spPr>
        <p:txBody>
          <a:bodyPr wrap="square">
            <a:spAutoFit/>
          </a:bodyPr>
          <a:lstStyle/>
          <a:p>
            <a:r>
              <a:rPr lang="en-GB" sz="2000" b="1" dirty="0">
                <a:solidFill>
                  <a:srgbClr val="002060"/>
                </a:solidFill>
              </a:rPr>
              <a:t>Showing respect to others and feeling respected ourselves, is always important.</a:t>
            </a:r>
          </a:p>
          <a:p>
            <a:pPr marL="342900" indent="-342900">
              <a:buFont typeface="Arial" panose="020B0604020202020204" pitchFamily="34" charset="0"/>
              <a:buChar char="•"/>
            </a:pPr>
            <a:r>
              <a:rPr lang="en-GB" sz="2000" b="1" dirty="0">
                <a:solidFill>
                  <a:srgbClr val="002060"/>
                </a:solidFill>
              </a:rPr>
              <a:t>We earn the respect of others in the way we behave</a:t>
            </a:r>
          </a:p>
          <a:p>
            <a:pPr marL="342900" indent="-342900">
              <a:buFont typeface="Arial" panose="020B0604020202020204" pitchFamily="34" charset="0"/>
              <a:buChar char="•"/>
            </a:pPr>
            <a:r>
              <a:rPr lang="en-GB" sz="2000" b="1" dirty="0">
                <a:solidFill>
                  <a:srgbClr val="002060"/>
                </a:solidFill>
              </a:rPr>
              <a:t>We are polite and respect our referees. We accept their decisions, even if we think they have made a mistake.</a:t>
            </a:r>
          </a:p>
          <a:p>
            <a:pPr marL="342900" indent="-342900">
              <a:buFont typeface="Arial" panose="020B0604020202020204" pitchFamily="34" charset="0"/>
              <a:buChar char="•"/>
            </a:pPr>
            <a:r>
              <a:rPr lang="en-GB" sz="2000" b="1" dirty="0">
                <a:solidFill>
                  <a:srgbClr val="002060"/>
                </a:solidFill>
              </a:rPr>
              <a:t>We show respect to opposition players and supporters and are friendly and polite to them even when we lose. </a:t>
            </a:r>
          </a:p>
          <a:p>
            <a:pPr marL="342900" indent="-342900">
              <a:buFont typeface="Arial" panose="020B0604020202020204" pitchFamily="34" charset="0"/>
              <a:buChar char="•"/>
            </a:pPr>
            <a:r>
              <a:rPr lang="en-GB" sz="2000" b="1" dirty="0">
                <a:solidFill>
                  <a:srgbClr val="002060"/>
                </a:solidFill>
              </a:rPr>
              <a:t>We show our appreciation to our coaches and those who run our clubs and treat the grounds, school and clubhouses with care</a:t>
            </a:r>
            <a:endParaRPr lang="en-GB" b="1" dirty="0">
              <a:solidFill>
                <a:srgbClr val="002060"/>
              </a:solidFill>
            </a:endParaRPr>
          </a:p>
        </p:txBody>
      </p:sp>
      <p:sp>
        <p:nvSpPr>
          <p:cNvPr id="9" name="TextBox 8">
            <a:extLst>
              <a:ext uri="{FF2B5EF4-FFF2-40B4-BE49-F238E27FC236}">
                <a16:creationId xmlns:a16="http://schemas.microsoft.com/office/drawing/2014/main" id="{0374895D-A944-5B3F-1E18-049210D8FD48}"/>
              </a:ext>
            </a:extLst>
          </p:cNvPr>
          <p:cNvSpPr txBox="1"/>
          <p:nvPr/>
        </p:nvSpPr>
        <p:spPr>
          <a:xfrm>
            <a:off x="351691" y="4912111"/>
            <a:ext cx="11495752" cy="1631216"/>
          </a:xfrm>
          <a:prstGeom prst="rect">
            <a:avLst/>
          </a:prstGeom>
          <a:noFill/>
        </p:spPr>
        <p:txBody>
          <a:bodyPr wrap="square">
            <a:spAutoFit/>
          </a:bodyPr>
          <a:lstStyle/>
          <a:p>
            <a:r>
              <a:rPr lang="en-GB" sz="2000" b="1" u="sng" dirty="0"/>
              <a:t>Example for discussion:</a:t>
            </a:r>
          </a:p>
          <a:p>
            <a:r>
              <a:rPr lang="en-GB" sz="2000" b="1" dirty="0"/>
              <a:t>Lucy is playing really well. It's an exciting match and right at the end, she scores the winning try.  The referee says that there has been a foul and says, ‘No try!’ Lucy believes that the referee has made a mistake. Her teammates agree with her. The decision means that Lucy’s team loses the match!  </a:t>
            </a:r>
          </a:p>
          <a:p>
            <a:r>
              <a:rPr lang="en-GB" sz="2000" b="1" dirty="0"/>
              <a:t>She and her team can’t believe it. What should they do?</a:t>
            </a:r>
          </a:p>
        </p:txBody>
      </p:sp>
      <p:pic>
        <p:nvPicPr>
          <p:cNvPr id="10" name="Picture 9">
            <a:extLst>
              <a:ext uri="{FF2B5EF4-FFF2-40B4-BE49-F238E27FC236}">
                <a16:creationId xmlns:a16="http://schemas.microsoft.com/office/drawing/2014/main" id="{CE9C0B30-8C0F-C91A-E3C9-9A2C0CC8F5D6}"/>
              </a:ext>
            </a:extLst>
          </p:cNvPr>
          <p:cNvPicPr>
            <a:picLocks noChangeAspect="1"/>
          </p:cNvPicPr>
          <p:nvPr/>
        </p:nvPicPr>
        <p:blipFill rotWithShape="1">
          <a:blip r:embed="rId4">
            <a:extLst>
              <a:ext uri="{28A0092B-C50C-407E-A947-70E740481C1C}">
                <a14:useLocalDpi xmlns:a14="http://schemas.microsoft.com/office/drawing/2010/main" val="0"/>
              </a:ext>
            </a:extLst>
          </a:blip>
          <a:srcRect l="14927" t="7223" r="2180"/>
          <a:stretch/>
        </p:blipFill>
        <p:spPr>
          <a:xfrm>
            <a:off x="351691" y="986117"/>
            <a:ext cx="5969596" cy="3785758"/>
          </a:xfrm>
          <a:prstGeom prst="rect">
            <a:avLst/>
          </a:prstGeom>
        </p:spPr>
      </p:pic>
    </p:spTree>
    <p:extLst>
      <p:ext uri="{BB962C8B-B14F-4D97-AF65-F5344CB8AC3E}">
        <p14:creationId xmlns:p14="http://schemas.microsoft.com/office/powerpoint/2010/main" val="4109366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logo&#10;&#10;Description automatically generated">
            <a:extLst>
              <a:ext uri="{FF2B5EF4-FFF2-40B4-BE49-F238E27FC236}">
                <a16:creationId xmlns:a16="http://schemas.microsoft.com/office/drawing/2014/main" id="{ED87F9D8-33BF-83C8-0AD1-E6BC3BD808F1}"/>
              </a:ext>
            </a:extLst>
          </p:cNvPr>
          <p:cNvPicPr>
            <a:picLocks noChangeAspect="1"/>
          </p:cNvPicPr>
          <p:nvPr/>
        </p:nvPicPr>
        <p:blipFill rotWithShape="1">
          <a:blip r:embed="rId2">
            <a:extLst>
              <a:ext uri="{28A0092B-C50C-407E-A947-70E740481C1C}">
                <a14:useLocalDpi xmlns:a14="http://schemas.microsoft.com/office/drawing/2010/main" val="0"/>
              </a:ext>
            </a:extLst>
          </a:blip>
          <a:srcRect t="6994" b="-2"/>
          <a:stretch/>
        </p:blipFill>
        <p:spPr bwMode="auto">
          <a:xfrm>
            <a:off x="10046308" y="6321403"/>
            <a:ext cx="1950961" cy="426072"/>
          </a:xfrm>
          <a:prstGeom prst="rect">
            <a:avLst/>
          </a:prstGeom>
          <a:ln>
            <a:noFill/>
          </a:ln>
          <a:extLst>
            <a:ext uri="{53640926-AAD7-44D8-BBD7-CCE9431645EC}">
              <a14:shadowObscured xmlns:a14="http://schemas.microsoft.com/office/drawing/2010/main"/>
            </a:ext>
          </a:extLst>
        </p:spPr>
      </p:pic>
      <p:pic>
        <p:nvPicPr>
          <p:cNvPr id="6" name="Picture 5" descr="A red rose with green leaves and black text&#10;&#10;Description automatically generated">
            <a:extLst>
              <a:ext uri="{FF2B5EF4-FFF2-40B4-BE49-F238E27FC236}">
                <a16:creationId xmlns:a16="http://schemas.microsoft.com/office/drawing/2014/main" id="{C45CAB7E-5445-F4D0-5215-59E300AB0311}"/>
              </a:ext>
            </a:extLst>
          </p:cNvPr>
          <p:cNvPicPr>
            <a:picLocks noChangeAspect="1"/>
          </p:cNvPicPr>
          <p:nvPr/>
        </p:nvPicPr>
        <p:blipFill rotWithShape="1">
          <a:blip r:embed="rId3">
            <a:extLst>
              <a:ext uri="{28A0092B-C50C-407E-A947-70E740481C1C}">
                <a14:useLocalDpi xmlns:a14="http://schemas.microsoft.com/office/drawing/2010/main" val="0"/>
              </a:ext>
            </a:extLst>
          </a:blip>
          <a:srcRect t="6668"/>
          <a:stretch/>
        </p:blipFill>
        <p:spPr bwMode="auto">
          <a:xfrm>
            <a:off x="10555932" y="110525"/>
            <a:ext cx="1441337" cy="663756"/>
          </a:xfrm>
          <a:prstGeom prst="rect">
            <a:avLst/>
          </a:prstGeom>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A82998B2-5520-5785-631F-A81E050CA80B}"/>
              </a:ext>
            </a:extLst>
          </p:cNvPr>
          <p:cNvSpPr txBox="1"/>
          <p:nvPr/>
        </p:nvSpPr>
        <p:spPr>
          <a:xfrm>
            <a:off x="351691" y="146762"/>
            <a:ext cx="9965634" cy="584775"/>
          </a:xfrm>
          <a:prstGeom prst="rect">
            <a:avLst/>
          </a:prstGeom>
          <a:noFill/>
        </p:spPr>
        <p:txBody>
          <a:bodyPr wrap="square">
            <a:spAutoFit/>
          </a:bodyPr>
          <a:lstStyle/>
          <a:p>
            <a:r>
              <a:rPr lang="en-GB" sz="3200" b="1" dirty="0">
                <a:solidFill>
                  <a:srgbClr val="002060"/>
                </a:solidFill>
              </a:rPr>
              <a:t>Discussion: What does </a:t>
            </a:r>
            <a:r>
              <a:rPr lang="en-GB" sz="3200" b="1" dirty="0">
                <a:solidFill>
                  <a:srgbClr val="FF0000"/>
                </a:solidFill>
              </a:rPr>
              <a:t>E</a:t>
            </a:r>
            <a:r>
              <a:rPr lang="en-GB" sz="3200" b="1" dirty="0">
                <a:solidFill>
                  <a:srgbClr val="002060"/>
                </a:solidFill>
              </a:rPr>
              <a:t>NJOYMENT mean?</a:t>
            </a:r>
          </a:p>
        </p:txBody>
      </p:sp>
      <p:sp>
        <p:nvSpPr>
          <p:cNvPr id="7" name="TextBox 6">
            <a:extLst>
              <a:ext uri="{FF2B5EF4-FFF2-40B4-BE49-F238E27FC236}">
                <a16:creationId xmlns:a16="http://schemas.microsoft.com/office/drawing/2014/main" id="{B1EFC259-821E-9422-CA8B-80529A4AFF8A}"/>
              </a:ext>
            </a:extLst>
          </p:cNvPr>
          <p:cNvSpPr txBox="1"/>
          <p:nvPr/>
        </p:nvSpPr>
        <p:spPr>
          <a:xfrm>
            <a:off x="6471137" y="871773"/>
            <a:ext cx="5526131" cy="3785652"/>
          </a:xfrm>
          <a:prstGeom prst="rect">
            <a:avLst/>
          </a:prstGeom>
          <a:noFill/>
        </p:spPr>
        <p:txBody>
          <a:bodyPr wrap="square">
            <a:spAutoFit/>
          </a:bodyPr>
          <a:lstStyle/>
          <a:p>
            <a:r>
              <a:rPr lang="en-GB" sz="2000" b="1" dirty="0">
                <a:solidFill>
                  <a:srgbClr val="002060"/>
                </a:solidFill>
              </a:rPr>
              <a:t>We play sport because we enjoy it. </a:t>
            </a:r>
          </a:p>
          <a:p>
            <a:r>
              <a:rPr lang="en-GB" sz="2000" b="1" dirty="0">
                <a:solidFill>
                  <a:srgbClr val="002060"/>
                </a:solidFill>
              </a:rPr>
              <a:t>In rugby union, when we play and support, we believe that:</a:t>
            </a:r>
          </a:p>
          <a:p>
            <a:pPr marL="342900" indent="-342900">
              <a:buFont typeface="Arial" panose="020B0604020202020204" pitchFamily="34" charset="0"/>
              <a:buChar char="•"/>
            </a:pPr>
            <a:r>
              <a:rPr lang="en-GB" sz="2000" b="1" dirty="0">
                <a:solidFill>
                  <a:srgbClr val="002060"/>
                </a:solidFill>
              </a:rPr>
              <a:t>Everyone should be able to enjoy playing and training. We will not ruin it for others</a:t>
            </a:r>
          </a:p>
          <a:p>
            <a:pPr marL="342900" indent="-342900">
              <a:buFont typeface="Arial" panose="020B0604020202020204" pitchFamily="34" charset="0"/>
              <a:buChar char="•"/>
            </a:pPr>
            <a:r>
              <a:rPr lang="en-GB" sz="2000" b="1" dirty="0">
                <a:solidFill>
                  <a:srgbClr val="002060"/>
                </a:solidFill>
              </a:rPr>
              <a:t>We do not try to win at all costs</a:t>
            </a:r>
          </a:p>
          <a:p>
            <a:pPr marL="342900" indent="-342900">
              <a:buFont typeface="Arial" panose="020B0604020202020204" pitchFamily="34" charset="0"/>
              <a:buChar char="•"/>
            </a:pPr>
            <a:r>
              <a:rPr lang="en-GB" sz="2000" b="1" dirty="0">
                <a:solidFill>
                  <a:srgbClr val="002060"/>
                </a:solidFill>
              </a:rPr>
              <a:t> We play to be healthy, learn new skills and we enjoy being with friends as well as making new friends</a:t>
            </a:r>
          </a:p>
          <a:p>
            <a:pPr marL="342900" indent="-342900">
              <a:buFont typeface="Arial" panose="020B0604020202020204" pitchFamily="34" charset="0"/>
              <a:buChar char="•"/>
            </a:pPr>
            <a:r>
              <a:rPr lang="en-GB" sz="2000" b="1" dirty="0">
                <a:solidFill>
                  <a:srgbClr val="002060"/>
                </a:solidFill>
              </a:rPr>
              <a:t>We enjoy being part of a team</a:t>
            </a:r>
          </a:p>
          <a:p>
            <a:pPr marL="342900" indent="-342900">
              <a:buFont typeface="Arial" panose="020B0604020202020204" pitchFamily="34" charset="0"/>
              <a:buChar char="•"/>
            </a:pPr>
            <a:r>
              <a:rPr lang="en-GB" sz="2000" b="1" dirty="0">
                <a:solidFill>
                  <a:srgbClr val="002060"/>
                </a:solidFill>
              </a:rPr>
              <a:t>Doing </a:t>
            </a:r>
            <a:r>
              <a:rPr lang="en-GB" sz="2000" b="1">
                <a:solidFill>
                  <a:srgbClr val="002060"/>
                </a:solidFill>
              </a:rPr>
              <a:t>well and </a:t>
            </a:r>
            <a:r>
              <a:rPr lang="en-GB" sz="2000" b="1" dirty="0">
                <a:solidFill>
                  <a:srgbClr val="002060"/>
                </a:solidFill>
              </a:rPr>
              <a:t>showing improvement in our health and skills is satisfying </a:t>
            </a:r>
            <a:endParaRPr lang="en-GB" b="1" dirty="0">
              <a:solidFill>
                <a:srgbClr val="002060"/>
              </a:solidFill>
            </a:endParaRPr>
          </a:p>
        </p:txBody>
      </p:sp>
      <p:sp>
        <p:nvSpPr>
          <p:cNvPr id="9" name="TextBox 8">
            <a:extLst>
              <a:ext uri="{FF2B5EF4-FFF2-40B4-BE49-F238E27FC236}">
                <a16:creationId xmlns:a16="http://schemas.microsoft.com/office/drawing/2014/main" id="{0374895D-A944-5B3F-1E18-049210D8FD48}"/>
              </a:ext>
            </a:extLst>
          </p:cNvPr>
          <p:cNvSpPr txBox="1"/>
          <p:nvPr/>
        </p:nvSpPr>
        <p:spPr>
          <a:xfrm>
            <a:off x="351691" y="4912111"/>
            <a:ext cx="11495752" cy="1631216"/>
          </a:xfrm>
          <a:prstGeom prst="rect">
            <a:avLst/>
          </a:prstGeom>
          <a:noFill/>
        </p:spPr>
        <p:txBody>
          <a:bodyPr wrap="square">
            <a:spAutoFit/>
          </a:bodyPr>
          <a:lstStyle/>
          <a:p>
            <a:r>
              <a:rPr lang="en-GB" sz="2000" b="1" u="sng" dirty="0"/>
              <a:t>Example for discussion:</a:t>
            </a:r>
          </a:p>
          <a:p>
            <a:r>
              <a:rPr lang="en-GB" sz="2000" b="1" dirty="0"/>
              <a:t>Danny looks forward to playing in matches, but he doesn’t enjoy training. When he goes to training sessions, he makes jokes when the coach is talking and doesn’t try very hard when skills are being practised. Ben trains hard but doesn’t always get picked for the team, but Danny always plays because he is fast. What should Ben do? What should his coach do?</a:t>
            </a:r>
          </a:p>
        </p:txBody>
      </p:sp>
      <p:pic>
        <p:nvPicPr>
          <p:cNvPr id="4" name="Picture 3">
            <a:extLst>
              <a:ext uri="{FF2B5EF4-FFF2-40B4-BE49-F238E27FC236}">
                <a16:creationId xmlns:a16="http://schemas.microsoft.com/office/drawing/2014/main" id="{EFE83C06-695E-42E6-5E78-FE4C6EAE3AC5}"/>
              </a:ext>
            </a:extLst>
          </p:cNvPr>
          <p:cNvPicPr>
            <a:picLocks noChangeAspect="1"/>
          </p:cNvPicPr>
          <p:nvPr/>
        </p:nvPicPr>
        <p:blipFill rotWithShape="1">
          <a:blip r:embed="rId4"/>
          <a:srcRect b="6657"/>
          <a:stretch/>
        </p:blipFill>
        <p:spPr>
          <a:xfrm>
            <a:off x="461153" y="981151"/>
            <a:ext cx="5634847" cy="3785652"/>
          </a:xfrm>
          <a:prstGeom prst="rect">
            <a:avLst/>
          </a:prstGeom>
        </p:spPr>
      </p:pic>
    </p:spTree>
    <p:extLst>
      <p:ext uri="{BB962C8B-B14F-4D97-AF65-F5344CB8AC3E}">
        <p14:creationId xmlns:p14="http://schemas.microsoft.com/office/powerpoint/2010/main" val="1962480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logo&#10;&#10;Description automatically generated">
            <a:extLst>
              <a:ext uri="{FF2B5EF4-FFF2-40B4-BE49-F238E27FC236}">
                <a16:creationId xmlns:a16="http://schemas.microsoft.com/office/drawing/2014/main" id="{ED87F9D8-33BF-83C8-0AD1-E6BC3BD808F1}"/>
              </a:ext>
            </a:extLst>
          </p:cNvPr>
          <p:cNvPicPr>
            <a:picLocks noChangeAspect="1"/>
          </p:cNvPicPr>
          <p:nvPr/>
        </p:nvPicPr>
        <p:blipFill rotWithShape="1">
          <a:blip r:embed="rId2">
            <a:extLst>
              <a:ext uri="{28A0092B-C50C-407E-A947-70E740481C1C}">
                <a14:useLocalDpi xmlns:a14="http://schemas.microsoft.com/office/drawing/2010/main" val="0"/>
              </a:ext>
            </a:extLst>
          </a:blip>
          <a:srcRect t="6994" b="-2"/>
          <a:stretch/>
        </p:blipFill>
        <p:spPr bwMode="auto">
          <a:xfrm>
            <a:off x="10046308" y="6321403"/>
            <a:ext cx="1950961" cy="426072"/>
          </a:xfrm>
          <a:prstGeom prst="rect">
            <a:avLst/>
          </a:prstGeom>
          <a:ln>
            <a:noFill/>
          </a:ln>
          <a:extLst>
            <a:ext uri="{53640926-AAD7-44D8-BBD7-CCE9431645EC}">
              <a14:shadowObscured xmlns:a14="http://schemas.microsoft.com/office/drawing/2010/main"/>
            </a:ext>
          </a:extLst>
        </p:spPr>
      </p:pic>
      <p:pic>
        <p:nvPicPr>
          <p:cNvPr id="6" name="Picture 5" descr="A red rose with green leaves and black text&#10;&#10;Description automatically generated">
            <a:extLst>
              <a:ext uri="{FF2B5EF4-FFF2-40B4-BE49-F238E27FC236}">
                <a16:creationId xmlns:a16="http://schemas.microsoft.com/office/drawing/2014/main" id="{C45CAB7E-5445-F4D0-5215-59E300AB0311}"/>
              </a:ext>
            </a:extLst>
          </p:cNvPr>
          <p:cNvPicPr>
            <a:picLocks noChangeAspect="1"/>
          </p:cNvPicPr>
          <p:nvPr/>
        </p:nvPicPr>
        <p:blipFill rotWithShape="1">
          <a:blip r:embed="rId3">
            <a:extLst>
              <a:ext uri="{28A0092B-C50C-407E-A947-70E740481C1C}">
                <a14:useLocalDpi xmlns:a14="http://schemas.microsoft.com/office/drawing/2010/main" val="0"/>
              </a:ext>
            </a:extLst>
          </a:blip>
          <a:srcRect t="6668"/>
          <a:stretch/>
        </p:blipFill>
        <p:spPr bwMode="auto">
          <a:xfrm>
            <a:off x="10555932" y="110525"/>
            <a:ext cx="1441337" cy="663756"/>
          </a:xfrm>
          <a:prstGeom prst="rect">
            <a:avLst/>
          </a:prstGeom>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A82998B2-5520-5785-631F-A81E050CA80B}"/>
              </a:ext>
            </a:extLst>
          </p:cNvPr>
          <p:cNvSpPr txBox="1"/>
          <p:nvPr/>
        </p:nvSpPr>
        <p:spPr>
          <a:xfrm>
            <a:off x="351691" y="146762"/>
            <a:ext cx="9965634" cy="584775"/>
          </a:xfrm>
          <a:prstGeom prst="rect">
            <a:avLst/>
          </a:prstGeom>
          <a:noFill/>
        </p:spPr>
        <p:txBody>
          <a:bodyPr wrap="square">
            <a:spAutoFit/>
          </a:bodyPr>
          <a:lstStyle/>
          <a:p>
            <a:r>
              <a:rPr lang="en-GB" sz="3200" b="1" dirty="0">
                <a:solidFill>
                  <a:srgbClr val="002060"/>
                </a:solidFill>
              </a:rPr>
              <a:t>Discussion: What does </a:t>
            </a:r>
            <a:r>
              <a:rPr lang="en-GB" sz="3200" b="1" dirty="0">
                <a:solidFill>
                  <a:srgbClr val="FF0000"/>
                </a:solidFill>
              </a:rPr>
              <a:t>D</a:t>
            </a:r>
            <a:r>
              <a:rPr lang="en-GB" sz="3200" b="1" dirty="0">
                <a:solidFill>
                  <a:srgbClr val="002060"/>
                </a:solidFill>
              </a:rPr>
              <a:t>ISCIPLINE mean?</a:t>
            </a:r>
          </a:p>
        </p:txBody>
      </p:sp>
      <p:sp>
        <p:nvSpPr>
          <p:cNvPr id="7" name="TextBox 6">
            <a:extLst>
              <a:ext uri="{FF2B5EF4-FFF2-40B4-BE49-F238E27FC236}">
                <a16:creationId xmlns:a16="http://schemas.microsoft.com/office/drawing/2014/main" id="{B1EFC259-821E-9422-CA8B-80529A4AFF8A}"/>
              </a:ext>
            </a:extLst>
          </p:cNvPr>
          <p:cNvSpPr txBox="1"/>
          <p:nvPr/>
        </p:nvSpPr>
        <p:spPr>
          <a:xfrm>
            <a:off x="2847219" y="775279"/>
            <a:ext cx="8626469" cy="1631216"/>
          </a:xfrm>
          <a:prstGeom prst="rect">
            <a:avLst/>
          </a:prstGeom>
          <a:noFill/>
        </p:spPr>
        <p:txBody>
          <a:bodyPr wrap="square">
            <a:spAutoFit/>
          </a:bodyPr>
          <a:lstStyle/>
          <a:p>
            <a:r>
              <a:rPr lang="en-GB" sz="2000" b="1" dirty="0">
                <a:solidFill>
                  <a:srgbClr val="002060"/>
                </a:solidFill>
              </a:rPr>
              <a:t>When playing rugby with tackling, tag rugby or touch rugby, we are honest and fair. </a:t>
            </a:r>
          </a:p>
          <a:p>
            <a:pPr marL="342900" indent="-342900">
              <a:buFont typeface="Arial" panose="020B0604020202020204" pitchFamily="34" charset="0"/>
              <a:buChar char="•"/>
            </a:pPr>
            <a:r>
              <a:rPr lang="en-GB" sz="2000" b="1" dirty="0">
                <a:solidFill>
                  <a:srgbClr val="002060"/>
                </a:solidFill>
              </a:rPr>
              <a:t>We obey the laws of the game which means that everyone enjoys themselves</a:t>
            </a:r>
          </a:p>
          <a:p>
            <a:pPr marL="342900" indent="-342900">
              <a:buFont typeface="Arial" panose="020B0604020202020204" pitchFamily="34" charset="0"/>
              <a:buChar char="•"/>
            </a:pPr>
            <a:r>
              <a:rPr lang="en-GB" sz="2000" b="1" dirty="0">
                <a:solidFill>
                  <a:srgbClr val="002060"/>
                </a:solidFill>
              </a:rPr>
              <a:t>The laws of the game ensure that everyone can be safe</a:t>
            </a:r>
          </a:p>
        </p:txBody>
      </p:sp>
      <p:sp>
        <p:nvSpPr>
          <p:cNvPr id="9" name="TextBox 8">
            <a:extLst>
              <a:ext uri="{FF2B5EF4-FFF2-40B4-BE49-F238E27FC236}">
                <a16:creationId xmlns:a16="http://schemas.microsoft.com/office/drawing/2014/main" id="{0374895D-A944-5B3F-1E18-049210D8FD48}"/>
              </a:ext>
            </a:extLst>
          </p:cNvPr>
          <p:cNvSpPr txBox="1"/>
          <p:nvPr/>
        </p:nvSpPr>
        <p:spPr>
          <a:xfrm>
            <a:off x="2847219" y="2613392"/>
            <a:ext cx="8916344" cy="3354765"/>
          </a:xfrm>
          <a:prstGeom prst="rect">
            <a:avLst/>
          </a:prstGeom>
          <a:noFill/>
        </p:spPr>
        <p:txBody>
          <a:bodyPr wrap="square">
            <a:spAutoFit/>
          </a:bodyPr>
          <a:lstStyle/>
          <a:p>
            <a:r>
              <a:rPr lang="en-GB" sz="2400" b="1" u="sng" dirty="0"/>
              <a:t>Example for discussion:</a:t>
            </a:r>
            <a:br>
              <a:rPr lang="en-GB" sz="2000" b="1" u="sng" dirty="0"/>
            </a:br>
            <a:endParaRPr lang="en-GB" sz="2000" b="1" u="sng" dirty="0"/>
          </a:p>
          <a:p>
            <a:pPr marL="342900" indent="-342900">
              <a:buFont typeface="Arial" panose="020B0604020202020204" pitchFamily="34" charset="0"/>
              <a:buChar char="•"/>
            </a:pPr>
            <a:r>
              <a:rPr lang="en-GB" sz="2400" b="1" dirty="0"/>
              <a:t>Why are rules important?</a:t>
            </a:r>
          </a:p>
          <a:p>
            <a:pPr marL="342900" indent="-342900">
              <a:buFont typeface="Arial" panose="020B0604020202020204" pitchFamily="34" charset="0"/>
              <a:buChar char="•"/>
            </a:pPr>
            <a:r>
              <a:rPr lang="en-GB" sz="2400" b="1" dirty="0"/>
              <a:t>What rules do you think are the most important?</a:t>
            </a:r>
          </a:p>
          <a:p>
            <a:pPr marL="342900" indent="-342900">
              <a:buFont typeface="Arial" panose="020B0604020202020204" pitchFamily="34" charset="0"/>
              <a:buChar char="•"/>
            </a:pPr>
            <a:r>
              <a:rPr lang="en-GB" sz="2400" b="1" dirty="0"/>
              <a:t>What would happen if there were no rules in sport?</a:t>
            </a:r>
          </a:p>
          <a:p>
            <a:pPr marL="342900" indent="-342900">
              <a:buFont typeface="Arial" panose="020B0604020202020204" pitchFamily="34" charset="0"/>
              <a:buChar char="•"/>
            </a:pPr>
            <a:r>
              <a:rPr lang="en-GB" sz="2400" b="1" dirty="0"/>
              <a:t>What would happen if there were no rules at school and people could do whatever they wanted, whenever they wanted?</a:t>
            </a:r>
          </a:p>
          <a:p>
            <a:pPr marL="342900" indent="-342900">
              <a:buFont typeface="Arial" panose="020B0604020202020204" pitchFamily="34" charset="0"/>
              <a:buChar char="•"/>
            </a:pPr>
            <a:r>
              <a:rPr lang="en-GB" sz="2400" b="1" dirty="0"/>
              <a:t>Is it important to have punishments for people who break the rules?</a:t>
            </a:r>
          </a:p>
        </p:txBody>
      </p:sp>
      <p:pic>
        <p:nvPicPr>
          <p:cNvPr id="4" name="Picture 3">
            <a:extLst>
              <a:ext uri="{FF2B5EF4-FFF2-40B4-BE49-F238E27FC236}">
                <a16:creationId xmlns:a16="http://schemas.microsoft.com/office/drawing/2014/main" id="{94A30214-F213-29F3-5751-A18EAFA0B1B9}"/>
              </a:ext>
            </a:extLst>
          </p:cNvPr>
          <p:cNvPicPr>
            <a:picLocks noChangeAspect="1"/>
          </p:cNvPicPr>
          <p:nvPr/>
        </p:nvPicPr>
        <p:blipFill>
          <a:blip r:embed="rId4"/>
          <a:stretch>
            <a:fillRect/>
          </a:stretch>
        </p:blipFill>
        <p:spPr>
          <a:xfrm>
            <a:off x="428437" y="775083"/>
            <a:ext cx="2258491" cy="3009127"/>
          </a:xfrm>
          <a:prstGeom prst="rect">
            <a:avLst/>
          </a:prstGeom>
        </p:spPr>
      </p:pic>
      <p:pic>
        <p:nvPicPr>
          <p:cNvPr id="11" name="Picture 10">
            <a:extLst>
              <a:ext uri="{FF2B5EF4-FFF2-40B4-BE49-F238E27FC236}">
                <a16:creationId xmlns:a16="http://schemas.microsoft.com/office/drawing/2014/main" id="{706C7D62-CC63-EBF7-6EE0-EBCC5E904E79}"/>
              </a:ext>
            </a:extLst>
          </p:cNvPr>
          <p:cNvPicPr>
            <a:picLocks noChangeAspect="1"/>
          </p:cNvPicPr>
          <p:nvPr/>
        </p:nvPicPr>
        <p:blipFill rotWithShape="1">
          <a:blip r:embed="rId5"/>
          <a:srcRect t="11174" r="7455" b="4969"/>
          <a:stretch/>
        </p:blipFill>
        <p:spPr>
          <a:xfrm>
            <a:off x="428437" y="3844869"/>
            <a:ext cx="2258492" cy="2843358"/>
          </a:xfrm>
          <a:prstGeom prst="rect">
            <a:avLst/>
          </a:prstGeom>
        </p:spPr>
      </p:pic>
    </p:spTree>
    <p:extLst>
      <p:ext uri="{BB962C8B-B14F-4D97-AF65-F5344CB8AC3E}">
        <p14:creationId xmlns:p14="http://schemas.microsoft.com/office/powerpoint/2010/main" val="2793882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logo&#10;&#10;Description automatically generated">
            <a:extLst>
              <a:ext uri="{FF2B5EF4-FFF2-40B4-BE49-F238E27FC236}">
                <a16:creationId xmlns:a16="http://schemas.microsoft.com/office/drawing/2014/main" id="{ED87F9D8-33BF-83C8-0AD1-E6BC3BD808F1}"/>
              </a:ext>
            </a:extLst>
          </p:cNvPr>
          <p:cNvPicPr>
            <a:picLocks noChangeAspect="1"/>
          </p:cNvPicPr>
          <p:nvPr/>
        </p:nvPicPr>
        <p:blipFill rotWithShape="1">
          <a:blip r:embed="rId2">
            <a:extLst>
              <a:ext uri="{28A0092B-C50C-407E-A947-70E740481C1C}">
                <a14:useLocalDpi xmlns:a14="http://schemas.microsoft.com/office/drawing/2010/main" val="0"/>
              </a:ext>
            </a:extLst>
          </a:blip>
          <a:srcRect t="6994" b="-2"/>
          <a:stretch/>
        </p:blipFill>
        <p:spPr bwMode="auto">
          <a:xfrm>
            <a:off x="10046308" y="6321403"/>
            <a:ext cx="1950961" cy="426072"/>
          </a:xfrm>
          <a:prstGeom prst="rect">
            <a:avLst/>
          </a:prstGeom>
          <a:ln>
            <a:noFill/>
          </a:ln>
          <a:extLst>
            <a:ext uri="{53640926-AAD7-44D8-BBD7-CCE9431645EC}">
              <a14:shadowObscured xmlns:a14="http://schemas.microsoft.com/office/drawing/2010/main"/>
            </a:ext>
          </a:extLst>
        </p:spPr>
      </p:pic>
      <p:pic>
        <p:nvPicPr>
          <p:cNvPr id="6" name="Picture 5" descr="A red rose with green leaves and black text&#10;&#10;Description automatically generated">
            <a:extLst>
              <a:ext uri="{FF2B5EF4-FFF2-40B4-BE49-F238E27FC236}">
                <a16:creationId xmlns:a16="http://schemas.microsoft.com/office/drawing/2014/main" id="{C45CAB7E-5445-F4D0-5215-59E300AB0311}"/>
              </a:ext>
            </a:extLst>
          </p:cNvPr>
          <p:cNvPicPr>
            <a:picLocks noChangeAspect="1"/>
          </p:cNvPicPr>
          <p:nvPr/>
        </p:nvPicPr>
        <p:blipFill rotWithShape="1">
          <a:blip r:embed="rId3">
            <a:extLst>
              <a:ext uri="{28A0092B-C50C-407E-A947-70E740481C1C}">
                <a14:useLocalDpi xmlns:a14="http://schemas.microsoft.com/office/drawing/2010/main" val="0"/>
              </a:ext>
            </a:extLst>
          </a:blip>
          <a:srcRect t="6668"/>
          <a:stretch/>
        </p:blipFill>
        <p:spPr bwMode="auto">
          <a:xfrm>
            <a:off x="10555932" y="110525"/>
            <a:ext cx="1441337" cy="663756"/>
          </a:xfrm>
          <a:prstGeom prst="rect">
            <a:avLst/>
          </a:prstGeom>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A82998B2-5520-5785-631F-A81E050CA80B}"/>
              </a:ext>
            </a:extLst>
          </p:cNvPr>
          <p:cNvSpPr txBox="1"/>
          <p:nvPr/>
        </p:nvSpPr>
        <p:spPr>
          <a:xfrm>
            <a:off x="351691" y="146762"/>
            <a:ext cx="9965634" cy="584775"/>
          </a:xfrm>
          <a:prstGeom prst="rect">
            <a:avLst/>
          </a:prstGeom>
          <a:noFill/>
        </p:spPr>
        <p:txBody>
          <a:bodyPr wrap="square">
            <a:spAutoFit/>
          </a:bodyPr>
          <a:lstStyle/>
          <a:p>
            <a:r>
              <a:rPr lang="en-GB" sz="3200" b="1" dirty="0">
                <a:solidFill>
                  <a:srgbClr val="002060"/>
                </a:solidFill>
              </a:rPr>
              <a:t>Discussion: What does </a:t>
            </a:r>
            <a:r>
              <a:rPr lang="en-GB" sz="3200" b="1" dirty="0">
                <a:solidFill>
                  <a:srgbClr val="FF0000"/>
                </a:solidFill>
              </a:rPr>
              <a:t>S</a:t>
            </a:r>
            <a:r>
              <a:rPr lang="en-GB" sz="3200" b="1" dirty="0">
                <a:solidFill>
                  <a:srgbClr val="002060"/>
                </a:solidFill>
              </a:rPr>
              <a:t>PORTSMANSHIP mean?</a:t>
            </a:r>
          </a:p>
        </p:txBody>
      </p:sp>
      <p:sp>
        <p:nvSpPr>
          <p:cNvPr id="7" name="TextBox 6">
            <a:extLst>
              <a:ext uri="{FF2B5EF4-FFF2-40B4-BE49-F238E27FC236}">
                <a16:creationId xmlns:a16="http://schemas.microsoft.com/office/drawing/2014/main" id="{B1EFC259-821E-9422-CA8B-80529A4AFF8A}"/>
              </a:ext>
            </a:extLst>
          </p:cNvPr>
          <p:cNvSpPr txBox="1"/>
          <p:nvPr/>
        </p:nvSpPr>
        <p:spPr>
          <a:xfrm>
            <a:off x="6471137" y="871773"/>
            <a:ext cx="5526131" cy="3477875"/>
          </a:xfrm>
          <a:prstGeom prst="rect">
            <a:avLst/>
          </a:prstGeom>
          <a:noFill/>
        </p:spPr>
        <p:txBody>
          <a:bodyPr wrap="square">
            <a:spAutoFit/>
          </a:bodyPr>
          <a:lstStyle/>
          <a:p>
            <a:r>
              <a:rPr lang="en-GB" sz="2000" b="1" dirty="0">
                <a:solidFill>
                  <a:srgbClr val="002060"/>
                </a:solidFill>
              </a:rPr>
              <a:t>When we talk of sportsmanship we mean:</a:t>
            </a:r>
          </a:p>
          <a:p>
            <a:pPr marL="342900" indent="-342900">
              <a:buFont typeface="Arial" panose="020B0604020202020204" pitchFamily="34" charset="0"/>
              <a:buChar char="•"/>
            </a:pPr>
            <a:r>
              <a:rPr lang="en-GB" sz="2000" b="1" dirty="0">
                <a:solidFill>
                  <a:srgbClr val="002060"/>
                </a:solidFill>
              </a:rPr>
              <a:t>Playing to win but not at all costs</a:t>
            </a:r>
          </a:p>
          <a:p>
            <a:pPr marL="342900" indent="-342900">
              <a:buFont typeface="Arial" panose="020B0604020202020204" pitchFamily="34" charset="0"/>
              <a:buChar char="•"/>
            </a:pPr>
            <a:r>
              <a:rPr lang="en-GB" sz="2000" b="1" dirty="0">
                <a:solidFill>
                  <a:srgbClr val="002060"/>
                </a:solidFill>
              </a:rPr>
              <a:t>Being friendly to the opposition before, during and after the game</a:t>
            </a:r>
          </a:p>
          <a:p>
            <a:pPr marL="342900" indent="-342900">
              <a:buFont typeface="Arial" panose="020B0604020202020204" pitchFamily="34" charset="0"/>
              <a:buChar char="•"/>
            </a:pPr>
            <a:r>
              <a:rPr lang="en-GB" sz="2000" b="1" dirty="0">
                <a:solidFill>
                  <a:srgbClr val="002060"/>
                </a:solidFill>
              </a:rPr>
              <a:t>Being generous with our praise for the opposition whether we win or lose</a:t>
            </a:r>
          </a:p>
          <a:p>
            <a:pPr marL="342900" indent="-342900">
              <a:buFont typeface="Arial" panose="020B0604020202020204" pitchFamily="34" charset="0"/>
              <a:buChar char="•"/>
            </a:pPr>
            <a:r>
              <a:rPr lang="en-GB" sz="2000" b="1" dirty="0">
                <a:solidFill>
                  <a:srgbClr val="002060"/>
                </a:solidFill>
              </a:rPr>
              <a:t>We encourage our teammates even if things are not going well</a:t>
            </a:r>
          </a:p>
          <a:p>
            <a:pPr marL="342900" indent="-342900">
              <a:buFont typeface="Arial" panose="020B0604020202020204" pitchFamily="34" charset="0"/>
              <a:buChar char="•"/>
            </a:pPr>
            <a:r>
              <a:rPr lang="en-GB" sz="2000" b="1" dirty="0">
                <a:solidFill>
                  <a:srgbClr val="002060"/>
                </a:solidFill>
              </a:rPr>
              <a:t>Supporters offer encouragement and don’t criticise players</a:t>
            </a:r>
          </a:p>
          <a:p>
            <a:pPr marL="342900" indent="-342900">
              <a:buFont typeface="Arial" panose="020B0604020202020204" pitchFamily="34" charset="0"/>
              <a:buChar char="•"/>
            </a:pPr>
            <a:r>
              <a:rPr lang="en-GB" sz="2000" b="1" dirty="0">
                <a:solidFill>
                  <a:srgbClr val="002060"/>
                </a:solidFill>
              </a:rPr>
              <a:t>We always thank the referee and coaches</a:t>
            </a:r>
            <a:endParaRPr lang="en-GB" b="1" dirty="0">
              <a:solidFill>
                <a:srgbClr val="002060"/>
              </a:solidFill>
            </a:endParaRPr>
          </a:p>
        </p:txBody>
      </p:sp>
      <p:sp>
        <p:nvSpPr>
          <p:cNvPr id="9" name="TextBox 8">
            <a:extLst>
              <a:ext uri="{FF2B5EF4-FFF2-40B4-BE49-F238E27FC236}">
                <a16:creationId xmlns:a16="http://schemas.microsoft.com/office/drawing/2014/main" id="{0374895D-A944-5B3F-1E18-049210D8FD48}"/>
              </a:ext>
            </a:extLst>
          </p:cNvPr>
          <p:cNvSpPr txBox="1"/>
          <p:nvPr/>
        </p:nvSpPr>
        <p:spPr>
          <a:xfrm>
            <a:off x="348124" y="4340589"/>
            <a:ext cx="11495752" cy="1938992"/>
          </a:xfrm>
          <a:prstGeom prst="rect">
            <a:avLst/>
          </a:prstGeom>
          <a:noFill/>
        </p:spPr>
        <p:txBody>
          <a:bodyPr wrap="square">
            <a:spAutoFit/>
          </a:bodyPr>
          <a:lstStyle/>
          <a:p>
            <a:r>
              <a:rPr lang="en-GB" sz="2400" b="1" u="sng" dirty="0"/>
              <a:t>Example for discussion:</a:t>
            </a:r>
          </a:p>
          <a:p>
            <a:r>
              <a:rPr lang="en-GB" sz="2400" b="1" dirty="0"/>
              <a:t>At the end of their match, Anaya’s team celebrates because they have won by lots of points. They jump up and down with excitement. Anaya sticks her tongue out and makes rude faces at the opposition who are very sad after they have been beaten so heavily.</a:t>
            </a:r>
          </a:p>
          <a:p>
            <a:r>
              <a:rPr lang="en-GB" sz="2400" b="1" dirty="0"/>
              <a:t>How could Anaya act in a more sporting way to the opposition at the end of the match?</a:t>
            </a:r>
          </a:p>
        </p:txBody>
      </p:sp>
      <p:pic>
        <p:nvPicPr>
          <p:cNvPr id="11" name="Picture 10">
            <a:extLst>
              <a:ext uri="{FF2B5EF4-FFF2-40B4-BE49-F238E27FC236}">
                <a16:creationId xmlns:a16="http://schemas.microsoft.com/office/drawing/2014/main" id="{39DC77CB-963B-4277-29EB-CE6B2A28FD0B}"/>
              </a:ext>
            </a:extLst>
          </p:cNvPr>
          <p:cNvPicPr>
            <a:picLocks noChangeAspect="1"/>
          </p:cNvPicPr>
          <p:nvPr/>
        </p:nvPicPr>
        <p:blipFill>
          <a:blip r:embed="rId4"/>
          <a:stretch>
            <a:fillRect/>
          </a:stretch>
        </p:blipFill>
        <p:spPr>
          <a:xfrm>
            <a:off x="348124" y="959104"/>
            <a:ext cx="5872377" cy="3303212"/>
          </a:xfrm>
          <a:prstGeom prst="rect">
            <a:avLst/>
          </a:prstGeom>
        </p:spPr>
      </p:pic>
    </p:spTree>
    <p:extLst>
      <p:ext uri="{BB962C8B-B14F-4D97-AF65-F5344CB8AC3E}">
        <p14:creationId xmlns:p14="http://schemas.microsoft.com/office/powerpoint/2010/main" val="391142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893</Words>
  <Application>Microsoft Office PowerPoint</Application>
  <PresentationFormat>Widescreen</PresentationFormat>
  <Paragraphs>66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Wilbraham</dc:creator>
  <cp:lastModifiedBy>T. Wilbraham</cp:lastModifiedBy>
  <cp:revision>2</cp:revision>
  <dcterms:created xsi:type="dcterms:W3CDTF">2023-08-16T15:58:08Z</dcterms:created>
  <dcterms:modified xsi:type="dcterms:W3CDTF">2023-08-31T22:19:55Z</dcterms:modified>
</cp:coreProperties>
</file>