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308" r:id="rId4"/>
    <p:sldId id="309" r:id="rId5"/>
    <p:sldId id="310" r:id="rId6"/>
    <p:sldId id="311" r:id="rId7"/>
    <p:sldId id="344" r:id="rId8"/>
    <p:sldId id="329" r:id="rId9"/>
    <p:sldId id="330" r:id="rId10"/>
    <p:sldId id="345" r:id="rId11"/>
    <p:sldId id="331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b9bbc01a-4a73-4acb-9616-b5cc44baf377" providerId="ADAL" clId="{8759BDF8-A9BE-48BF-9B37-09E5F5C830A3}"/>
    <pc:docChg chg="custSel modSld">
      <pc:chgData name="C. Tatton" userId="b9bbc01a-4a73-4acb-9616-b5cc44baf377" providerId="ADAL" clId="{8759BDF8-A9BE-48BF-9B37-09E5F5C830A3}" dt="2023-09-11T07:49:58.152" v="38" actId="20577"/>
      <pc:docMkLst>
        <pc:docMk/>
      </pc:docMkLst>
      <pc:sldChg chg="modSp mod">
        <pc:chgData name="C. Tatton" userId="b9bbc01a-4a73-4acb-9616-b5cc44baf377" providerId="ADAL" clId="{8759BDF8-A9BE-48BF-9B37-09E5F5C830A3}" dt="2023-09-11T07:49:58.152" v="38" actId="20577"/>
        <pc:sldMkLst>
          <pc:docMk/>
          <pc:sldMk cId="3866164091" sldId="266"/>
        </pc:sldMkLst>
        <pc:spChg chg="mod">
          <ac:chgData name="C. Tatton" userId="b9bbc01a-4a73-4acb-9616-b5cc44baf377" providerId="ADAL" clId="{8759BDF8-A9BE-48BF-9B37-09E5F5C830A3}" dt="2023-09-11T07:49:58.152" v="38" actId="20577"/>
          <ac:spMkLst>
            <pc:docMk/>
            <pc:sldMk cId="3866164091" sldId="266"/>
            <ac:spMk id="3" creationId="{13E76A45-0088-441F-8A86-B072E35F22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3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0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3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9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6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5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6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2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AF46-9FC0-4574-8E4F-AE8FEA1670DA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CABA-0EB2-4469-9BC8-D7182945A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3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9C60E-D569-4EEF-91F0-88DB82064BDC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76A45-0088-441F-8A86-B072E35F226C}"/>
              </a:ext>
            </a:extLst>
          </p:cNvPr>
          <p:cNvSpPr txBox="1"/>
          <p:nvPr/>
        </p:nvSpPr>
        <p:spPr>
          <a:xfrm>
            <a:off x="1206631" y="499621"/>
            <a:ext cx="1008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Quiz – how much do </a:t>
            </a:r>
            <a:r>
              <a:rPr lang="en-GB" sz="4000"/>
              <a:t>you know about China</a:t>
            </a:r>
            <a:r>
              <a:rPr lang="en-GB" sz="4000" dirty="0"/>
              <a:t>?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D5028A2-4731-4FDB-80CC-F4BACF9AC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80" y="2807945"/>
            <a:ext cx="3278530" cy="32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D42C-312D-49B7-971B-869A48608F3E}"/>
              </a:ext>
            </a:extLst>
          </p:cNvPr>
          <p:cNvSpPr txBox="1"/>
          <p:nvPr/>
        </p:nvSpPr>
        <p:spPr>
          <a:xfrm>
            <a:off x="1136347" y="1386972"/>
            <a:ext cx="5489631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9. What makes up the vast majority of the diet of a Giant Panda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Bamboo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Eucalyptus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Grass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3200" dirty="0"/>
              <a:t>Beansprouts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E5146-810F-491A-A4CE-E16B54C4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262" y="2552699"/>
            <a:ext cx="5489631" cy="33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C8FDE-217D-4E31-9821-96E74EDB587C}"/>
              </a:ext>
            </a:extLst>
          </p:cNvPr>
          <p:cNvSpPr txBox="1"/>
          <p:nvPr/>
        </p:nvSpPr>
        <p:spPr>
          <a:xfrm>
            <a:off x="1581150" y="409575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ReithSans"/>
              </a:rPr>
              <a:t>10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eithSans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ReithSans"/>
              </a:rPr>
              <a:t>What city had a previous name of Peking?</a:t>
            </a:r>
            <a:endParaRPr lang="en-US" sz="2800" b="0" i="0" dirty="0">
              <a:solidFill>
                <a:srgbClr val="000000"/>
              </a:solidFill>
              <a:effectLst/>
              <a:latin typeface="ReithSans"/>
            </a:endParaRPr>
          </a:p>
          <a:p>
            <a:endParaRPr lang="en-US" sz="2800" dirty="0">
              <a:solidFill>
                <a:srgbClr val="000000"/>
              </a:solidFill>
              <a:latin typeface="ReithSans"/>
            </a:endParaRPr>
          </a:p>
          <a:p>
            <a:endParaRPr lang="en-US" sz="2800" dirty="0">
              <a:solidFill>
                <a:srgbClr val="000000"/>
              </a:solidFill>
              <a:latin typeface="ReithSans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ReithSans"/>
              </a:rPr>
              <a:t>Beijing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000000"/>
              </a:solidFill>
              <a:latin typeface="ReithSans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ReithSans"/>
              </a:rPr>
              <a:t>Guangzhou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000000"/>
              </a:solidFill>
              <a:latin typeface="ReithSans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ReithSans"/>
              </a:rPr>
              <a:t>Shanghai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000000"/>
              </a:solidFill>
              <a:latin typeface="ReithSans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ReithSans"/>
              </a:rPr>
              <a:t>Shenzhen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75BA8-59AA-479A-A3DA-DD4D6518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73" y="1738639"/>
            <a:ext cx="4000139" cy="26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9C60E-D569-4EEF-91F0-88DB82064BDC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76A45-0088-441F-8A86-B072E35F226C}"/>
              </a:ext>
            </a:extLst>
          </p:cNvPr>
          <p:cNvSpPr txBox="1"/>
          <p:nvPr/>
        </p:nvSpPr>
        <p:spPr>
          <a:xfrm>
            <a:off x="1206631" y="499621"/>
            <a:ext cx="1008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 Answers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ed flag with stars&#10;&#10;Description automatically generated with medium confidence">
            <a:extLst>
              <a:ext uri="{FF2B5EF4-FFF2-40B4-BE49-F238E27FC236}">
                <a16:creationId xmlns:a16="http://schemas.microsoft.com/office/drawing/2014/main" id="{C0C5FFAB-1658-4802-B1A7-AE56DC28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49" y="1458516"/>
            <a:ext cx="6791325" cy="42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D07995-5E52-4330-B07D-6BFC2099A8BE}"/>
              </a:ext>
            </a:extLst>
          </p:cNvPr>
          <p:cNvSpPr txBox="1"/>
          <p:nvPr/>
        </p:nvSpPr>
        <p:spPr>
          <a:xfrm>
            <a:off x="319596" y="390617"/>
            <a:ext cx="87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46837-C754-45C1-B1C2-DE53BFD36ED7}"/>
              </a:ext>
            </a:extLst>
          </p:cNvPr>
          <p:cNvSpPr txBox="1"/>
          <p:nvPr/>
        </p:nvSpPr>
        <p:spPr>
          <a:xfrm>
            <a:off x="1104900" y="976544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of these flags is the Flag  of China</a:t>
            </a:r>
          </a:p>
        </p:txBody>
      </p:sp>
      <p:pic>
        <p:nvPicPr>
          <p:cNvPr id="14" name="Picture 13" descr="A red flag with stars&#10;&#10;Description automatically generated with medium confidence">
            <a:extLst>
              <a:ext uri="{FF2B5EF4-FFF2-40B4-BE49-F238E27FC236}">
                <a16:creationId xmlns:a16="http://schemas.microsoft.com/office/drawing/2014/main" id="{1FA8AA40-EA0C-4ADF-8B9B-670D7BB6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54" y="1562471"/>
            <a:ext cx="7025046" cy="43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A15AA-DE34-4CAE-8E21-9E51D75DF81B}"/>
              </a:ext>
            </a:extLst>
          </p:cNvPr>
          <p:cNvSpPr txBox="1"/>
          <p:nvPr/>
        </p:nvSpPr>
        <p:spPr>
          <a:xfrm>
            <a:off x="466721" y="586855"/>
            <a:ext cx="3434251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What is the Chinese word (pronunciation) for Hello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272FE-CE46-4A4A-A254-E7376A5B5427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Zài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 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jiàn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Proximanova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Proximanova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Bai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bai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nova"/>
                <a:ea typeface="+mn-ea"/>
                <a:cs typeface="+mn-cs"/>
              </a:rPr>
              <a:t> la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Proximanova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Hao!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US" sz="36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1143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All the others mean goodbye</a:t>
            </a:r>
          </a:p>
        </p:txBody>
      </p:sp>
    </p:spTree>
    <p:extLst>
      <p:ext uri="{BB962C8B-B14F-4D97-AF65-F5344CB8AC3E}">
        <p14:creationId xmlns:p14="http://schemas.microsoft.com/office/powerpoint/2010/main" val="221650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F0AD8-A5E3-45F7-ABBE-64A19A0B0193}"/>
              </a:ext>
            </a:extLst>
          </p:cNvPr>
          <p:cNvSpPr txBox="1"/>
          <p:nvPr/>
        </p:nvSpPr>
        <p:spPr>
          <a:xfrm>
            <a:off x="5086350" y="814539"/>
            <a:ext cx="6177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is the approximate population of China?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600 million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billion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1.4 billion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1.8 billion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E833-2649-4F8C-A373-DDC4CEEA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02" y="1626919"/>
            <a:ext cx="3071073" cy="24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7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23E0CF-103C-48A4-B40F-C30E50CA4B0A}"/>
              </a:ext>
            </a:extLst>
          </p:cNvPr>
          <p:cNvSpPr txBox="1"/>
          <p:nvPr/>
        </p:nvSpPr>
        <p:spPr>
          <a:xfrm>
            <a:off x="318966" y="1244693"/>
            <a:ext cx="9615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When you order Crispy Seaweed in a Chinese restaurant, what are you likely to be served?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Seaweed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Cabbage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Sliced Courgette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Shredded lettuce leaves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743FB-FE2F-46E1-A9B4-3C6FA45133C9}"/>
              </a:ext>
            </a:extLst>
          </p:cNvPr>
          <p:cNvSpPr/>
          <p:nvPr/>
        </p:nvSpPr>
        <p:spPr>
          <a:xfrm>
            <a:off x="9094573" y="5012639"/>
            <a:ext cx="2246658" cy="37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2460D-AD9B-4A01-82A9-EA911044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27401"/>
            <a:ext cx="4700587" cy="35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4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F8996-72CD-4F42-A1B1-85F4E9EF29C6}"/>
              </a:ext>
            </a:extLst>
          </p:cNvPr>
          <p:cNvSpPr txBox="1"/>
          <p:nvPr/>
        </p:nvSpPr>
        <p:spPr>
          <a:xfrm>
            <a:off x="1483360" y="558800"/>
            <a:ext cx="9164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Which of these countries does not have a land border with China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eithSans"/>
                <a:ea typeface="+mn-ea"/>
                <a:cs typeface="+mn-cs"/>
              </a:rPr>
              <a:t>Japan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Vietnam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5156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India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515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 Russia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361FB-2B98-49F8-9BC4-071DC02C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4" y="1702593"/>
            <a:ext cx="5162551" cy="43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3B285-D1AA-4598-92E2-B20088521E53}"/>
              </a:ext>
            </a:extLst>
          </p:cNvPr>
          <p:cNvSpPr txBox="1"/>
          <p:nvPr/>
        </p:nvSpPr>
        <p:spPr>
          <a:xfrm>
            <a:off x="1018095" y="414779"/>
            <a:ext cx="98604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what Chinese city was it thought the first Covid virus originated?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Beijing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Wuhan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Shanghai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Chengdu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234B2-5AE3-4D71-B55F-DD8C1363E2CE}"/>
              </a:ext>
            </a:extLst>
          </p:cNvPr>
          <p:cNvSpPr/>
          <p:nvPr/>
        </p:nvSpPr>
        <p:spPr>
          <a:xfrm>
            <a:off x="9024356" y="3703333"/>
            <a:ext cx="1457461" cy="56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E97EF-85CF-4983-B72E-99D55475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52699"/>
            <a:ext cx="4995863" cy="33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ACFE4-BA65-41AB-9239-AC56B5660284}"/>
              </a:ext>
            </a:extLst>
          </p:cNvPr>
          <p:cNvSpPr txBox="1"/>
          <p:nvPr/>
        </p:nvSpPr>
        <p:spPr>
          <a:xfrm>
            <a:off x="849790" y="851516"/>
            <a:ext cx="10123010" cy="3949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Peng Shuai, a famous sportsperson, went missing recently when she criticized the Chinese government. What sport does she play?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Gymnastics</a:t>
            </a: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Tennis</a:t>
            </a: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Tennis</a:t>
            </a:r>
          </a:p>
          <a:p>
            <a:pPr marL="285750" marR="0" lvl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Badminton</a:t>
            </a:r>
          </a:p>
          <a:p>
            <a:pPr marL="28575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EFE3E-F4D8-407B-8C85-A24BBD60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9" y="2628900"/>
            <a:ext cx="540883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D07995-5E52-4330-B07D-6BFC2099A8BE}"/>
              </a:ext>
            </a:extLst>
          </p:cNvPr>
          <p:cNvSpPr txBox="1"/>
          <p:nvPr/>
        </p:nvSpPr>
        <p:spPr>
          <a:xfrm>
            <a:off x="319596" y="390617"/>
            <a:ext cx="87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46837-C754-45C1-B1C2-DE53BFD36ED7}"/>
              </a:ext>
            </a:extLst>
          </p:cNvPr>
          <p:cNvSpPr txBox="1"/>
          <p:nvPr/>
        </p:nvSpPr>
        <p:spPr>
          <a:xfrm>
            <a:off x="1104900" y="976544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of these flags is the Flag  of China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96203-37C0-4891-BDAF-CCC23FBE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155" y="3196654"/>
            <a:ext cx="2619375" cy="174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500F8-7054-4A21-B7EE-C0A41D08A1CD}"/>
              </a:ext>
            </a:extLst>
          </p:cNvPr>
          <p:cNvSpPr txBox="1"/>
          <p:nvPr/>
        </p:nvSpPr>
        <p:spPr>
          <a:xfrm>
            <a:off x="7403977" y="4216893"/>
            <a:ext cx="62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C2CB9-F60A-4855-9EEE-67188D9A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02" y="1936025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D68CA-E69D-454E-AC0F-15A7F5690423}"/>
              </a:ext>
            </a:extLst>
          </p:cNvPr>
          <p:cNvSpPr txBox="1"/>
          <p:nvPr/>
        </p:nvSpPr>
        <p:spPr>
          <a:xfrm>
            <a:off x="1500326" y="2991775"/>
            <a:ext cx="58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617DEF-7628-498A-8352-BB0E2BF7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5" y="605134"/>
            <a:ext cx="2619375" cy="174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EC2EE-D01C-4A26-8A76-67DDC969B297}"/>
              </a:ext>
            </a:extLst>
          </p:cNvPr>
          <p:cNvSpPr txBox="1"/>
          <p:nvPr/>
        </p:nvSpPr>
        <p:spPr>
          <a:xfrm>
            <a:off x="8677275" y="913837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E835A-186A-4C68-9333-F69020257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289" y="4791130"/>
            <a:ext cx="3028950" cy="1514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D2AE41-1F2E-484A-A7C1-3FB6F690CAF3}"/>
              </a:ext>
            </a:extLst>
          </p:cNvPr>
          <p:cNvSpPr txBox="1"/>
          <p:nvPr/>
        </p:nvSpPr>
        <p:spPr>
          <a:xfrm>
            <a:off x="3133725" y="56578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602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D42C-312D-49B7-971B-869A48608F3E}"/>
              </a:ext>
            </a:extLst>
          </p:cNvPr>
          <p:cNvSpPr txBox="1"/>
          <p:nvPr/>
        </p:nvSpPr>
        <p:spPr>
          <a:xfrm>
            <a:off x="855730" y="985842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What is the longest river in China?</a:t>
            </a:r>
          </a:p>
          <a:p>
            <a:pPr marL="0" marR="0" lvl="0" indent="-2286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Amur River 2824km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Jinsha River 2290km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Mekong River 4350km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Yangtze River 6300km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1AAD4-60A3-4008-B73E-FAA46D1B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6" y="1895474"/>
            <a:ext cx="5916329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D42C-312D-49B7-971B-869A48608F3E}"/>
              </a:ext>
            </a:extLst>
          </p:cNvPr>
          <p:cNvSpPr txBox="1"/>
          <p:nvPr/>
        </p:nvSpPr>
        <p:spPr>
          <a:xfrm>
            <a:off x="1136347" y="1386972"/>
            <a:ext cx="5489631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What makes up the vast majority of the diet of a Giant Panda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Bamboo</a:t>
            </a: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Eucalyptus</a:t>
            </a: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Grass</a:t>
            </a:r>
          </a:p>
          <a:p>
            <a:pPr marL="74295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Beansprouts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4EB46-A97B-40F0-9E99-858BB85E1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49" y="2365878"/>
            <a:ext cx="554491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C8FDE-217D-4E31-9821-96E74EDB587C}"/>
              </a:ext>
            </a:extLst>
          </p:cNvPr>
          <p:cNvSpPr txBox="1"/>
          <p:nvPr/>
        </p:nvSpPr>
        <p:spPr>
          <a:xfrm>
            <a:off x="1581150" y="409575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10. What city had a previous name of Peking?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ReithSans"/>
                <a:ea typeface="+mn-ea"/>
                <a:cs typeface="+mn-cs"/>
              </a:rPr>
              <a:t>Beijing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Guangzhou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Shanghai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ithSans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ithSans"/>
                <a:ea typeface="+mn-ea"/>
                <a:cs typeface="+mn-cs"/>
              </a:rPr>
              <a:t>Shenzhen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4EFCA-7009-4B5D-BEB4-C0CE3D3B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95" y="1953038"/>
            <a:ext cx="4849675" cy="27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A15AA-DE34-4CAE-8E21-9E51D75DF81B}"/>
              </a:ext>
            </a:extLst>
          </p:cNvPr>
          <p:cNvSpPr txBox="1"/>
          <p:nvPr/>
        </p:nvSpPr>
        <p:spPr>
          <a:xfrm>
            <a:off x="466721" y="586855"/>
            <a:ext cx="3434251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What is the Chinese word (pronunciation) for Hello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272FE-CE46-4A4A-A254-E7376A5B5427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z="3600" dirty="0" err="1">
                <a:solidFill>
                  <a:srgbClr val="555555"/>
                </a:solidFill>
                <a:latin typeface="Proximanova"/>
              </a:rPr>
              <a:t>Z</a:t>
            </a:r>
            <a:r>
              <a:rPr lang="en-GB" sz="3600" b="0" i="0" dirty="0" err="1">
                <a:solidFill>
                  <a:srgbClr val="555555"/>
                </a:solidFill>
                <a:effectLst/>
                <a:latin typeface="Proximanova"/>
              </a:rPr>
              <a:t>ài</a:t>
            </a:r>
            <a:r>
              <a:rPr lang="en-GB" sz="3600" b="0" i="0" dirty="0">
                <a:solidFill>
                  <a:srgbClr val="555555"/>
                </a:solidFill>
                <a:effectLst/>
                <a:latin typeface="Proximanova"/>
              </a:rPr>
              <a:t> </a:t>
            </a:r>
            <a:r>
              <a:rPr lang="en-GB" sz="3600" b="0" i="0" dirty="0" err="1">
                <a:solidFill>
                  <a:srgbClr val="555555"/>
                </a:solidFill>
                <a:effectLst/>
                <a:latin typeface="Proximanova"/>
              </a:rPr>
              <a:t>jiàn</a:t>
            </a:r>
            <a:endParaRPr lang="en-GB" sz="3600" b="0" i="0" dirty="0">
              <a:solidFill>
                <a:srgbClr val="555555"/>
              </a:solidFill>
              <a:effectLst/>
              <a:latin typeface="Proximanova"/>
            </a:endParaRPr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GB" sz="3600" dirty="0">
              <a:solidFill>
                <a:srgbClr val="555555"/>
              </a:solidFill>
              <a:latin typeface="Proximanova"/>
            </a:endParaRPr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z="3600" b="0" i="0" dirty="0">
                <a:solidFill>
                  <a:srgbClr val="555555"/>
                </a:solidFill>
                <a:effectLst/>
                <a:latin typeface="Proximanova"/>
              </a:rPr>
              <a:t>Bai </a:t>
            </a:r>
            <a:r>
              <a:rPr lang="en-GB" sz="3600" b="0" i="0" dirty="0" err="1">
                <a:solidFill>
                  <a:srgbClr val="555555"/>
                </a:solidFill>
                <a:effectLst/>
                <a:latin typeface="Proximanova"/>
              </a:rPr>
              <a:t>bai</a:t>
            </a:r>
            <a:r>
              <a:rPr lang="en-GB" sz="3600" b="0" i="0" dirty="0">
                <a:solidFill>
                  <a:srgbClr val="555555"/>
                </a:solidFill>
                <a:effectLst/>
                <a:latin typeface="Proximanova"/>
              </a:rPr>
              <a:t> la</a:t>
            </a:r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GB" sz="3600" dirty="0">
              <a:solidFill>
                <a:srgbClr val="555555"/>
              </a:solidFill>
              <a:latin typeface="Proximanova"/>
            </a:endParaRPr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600" dirty="0" err="1"/>
              <a:t>míng</a:t>
            </a:r>
            <a:r>
              <a:rPr lang="en-US" sz="3600" dirty="0"/>
              <a:t> </a:t>
            </a:r>
            <a:r>
              <a:rPr lang="en-US" sz="3600" dirty="0" err="1"/>
              <a:t>tiān</a:t>
            </a:r>
            <a:r>
              <a:rPr lang="en-US" sz="3600" dirty="0"/>
              <a:t> </a:t>
            </a:r>
            <a:r>
              <a:rPr lang="en-US" sz="3600" dirty="0" err="1"/>
              <a:t>jiàn</a:t>
            </a:r>
            <a:endParaRPr lang="en-US" sz="3600" dirty="0"/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US" sz="3600" dirty="0"/>
          </a:p>
          <a:p>
            <a:pPr marL="5715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600" dirty="0" err="1"/>
              <a:t>Nie</a:t>
            </a:r>
            <a:r>
              <a:rPr lang="en-US" sz="3600" dirty="0"/>
              <a:t> Hao!</a:t>
            </a:r>
          </a:p>
        </p:txBody>
      </p:sp>
    </p:spTree>
    <p:extLst>
      <p:ext uri="{BB962C8B-B14F-4D97-AF65-F5344CB8AC3E}">
        <p14:creationId xmlns:p14="http://schemas.microsoft.com/office/powerpoint/2010/main" val="252605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F0AD8-A5E3-45F7-ABBE-64A19A0B0193}"/>
              </a:ext>
            </a:extLst>
          </p:cNvPr>
          <p:cNvSpPr txBox="1"/>
          <p:nvPr/>
        </p:nvSpPr>
        <p:spPr>
          <a:xfrm>
            <a:off x="5086350" y="814539"/>
            <a:ext cx="6177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3. What is the approximate population of China?</a:t>
            </a:r>
          </a:p>
          <a:p>
            <a:pPr marL="514350" indent="-514350">
              <a:buAutoNum type="alphaLcPeriod"/>
            </a:pPr>
            <a:endParaRPr lang="en-GB" sz="2800" dirty="0"/>
          </a:p>
          <a:p>
            <a:pPr marL="514350" indent="-514350">
              <a:buAutoNum type="alphaLcPeriod"/>
            </a:pPr>
            <a:r>
              <a:rPr lang="en-GB" sz="2800" dirty="0"/>
              <a:t>600 million</a:t>
            </a:r>
          </a:p>
          <a:p>
            <a:pPr marL="514350" indent="-514350">
              <a:buAutoNum type="alphaLcPeriod"/>
            </a:pPr>
            <a:endParaRPr lang="en-GB" sz="2800" dirty="0"/>
          </a:p>
          <a:p>
            <a:pPr marL="514350" indent="-514350">
              <a:buAutoNum type="alphaLcPeriod"/>
            </a:pPr>
            <a:r>
              <a:rPr lang="en-GB" sz="2800" dirty="0"/>
              <a:t>1 billion</a:t>
            </a:r>
          </a:p>
          <a:p>
            <a:pPr marL="514350" indent="-514350">
              <a:buAutoNum type="alphaLcPeriod"/>
            </a:pPr>
            <a:endParaRPr lang="en-GB" sz="2800" dirty="0"/>
          </a:p>
          <a:p>
            <a:pPr marL="514350" indent="-514350">
              <a:buAutoNum type="alphaLcPeriod"/>
            </a:pPr>
            <a:r>
              <a:rPr lang="en-GB" sz="2800" dirty="0"/>
              <a:t>1.4 billion</a:t>
            </a:r>
          </a:p>
          <a:p>
            <a:pPr marL="514350" indent="-514350">
              <a:buAutoNum type="alphaLcPeriod"/>
            </a:pPr>
            <a:endParaRPr lang="en-GB" sz="2800" dirty="0"/>
          </a:p>
          <a:p>
            <a:pPr marL="514350" indent="-514350">
              <a:buAutoNum type="alphaLcPeriod"/>
            </a:pPr>
            <a:r>
              <a:rPr lang="en-GB" sz="2800" dirty="0"/>
              <a:t>1.8 billion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E833-2649-4F8C-A373-DDC4CEEA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02" y="1626919"/>
            <a:ext cx="3071073" cy="24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6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23E0CF-103C-48A4-B40F-C30E50CA4B0A}"/>
              </a:ext>
            </a:extLst>
          </p:cNvPr>
          <p:cNvSpPr txBox="1"/>
          <p:nvPr/>
        </p:nvSpPr>
        <p:spPr>
          <a:xfrm>
            <a:off x="318966" y="1244693"/>
            <a:ext cx="9615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4. When you order Crispy Seaweed in a Chinese restaurant, what are you likely to be served?</a:t>
            </a:r>
          </a:p>
          <a:p>
            <a:endParaRPr lang="en-GB" sz="2800" dirty="0"/>
          </a:p>
          <a:p>
            <a:pPr marL="514350" indent="-514350">
              <a:buAutoNum type="alphaLcPeriod"/>
            </a:pPr>
            <a:r>
              <a:rPr lang="en-GB" sz="2800" dirty="0"/>
              <a:t>Seaweed</a:t>
            </a:r>
          </a:p>
          <a:p>
            <a:pPr marL="514350" indent="-514350">
              <a:buAutoNum type="alphaLcPeriod"/>
            </a:pPr>
            <a:r>
              <a:rPr lang="en-GB" sz="2800" dirty="0"/>
              <a:t>Cabbage</a:t>
            </a:r>
          </a:p>
          <a:p>
            <a:pPr marL="514350" indent="-514350">
              <a:buAutoNum type="alphaLcPeriod"/>
            </a:pPr>
            <a:r>
              <a:rPr lang="en-GB" sz="2800" dirty="0"/>
              <a:t>Sliced Courgette</a:t>
            </a:r>
          </a:p>
          <a:p>
            <a:pPr marL="514350" indent="-514350">
              <a:buAutoNum type="alphaLcPeriod"/>
            </a:pPr>
            <a:r>
              <a:rPr lang="en-GB" sz="2800" dirty="0"/>
              <a:t>Shredded lettuce leaves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743FB-FE2F-46E1-A9B4-3C6FA45133C9}"/>
              </a:ext>
            </a:extLst>
          </p:cNvPr>
          <p:cNvSpPr/>
          <p:nvPr/>
        </p:nvSpPr>
        <p:spPr>
          <a:xfrm>
            <a:off x="9094573" y="5012639"/>
            <a:ext cx="2246658" cy="37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2460D-AD9B-4A01-82A9-EA911044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27401"/>
            <a:ext cx="4700587" cy="35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F8996-72CD-4F42-A1B1-85F4E9EF29C6}"/>
              </a:ext>
            </a:extLst>
          </p:cNvPr>
          <p:cNvSpPr txBox="1"/>
          <p:nvPr/>
        </p:nvSpPr>
        <p:spPr>
          <a:xfrm>
            <a:off x="1483360" y="558800"/>
            <a:ext cx="9164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5. Which of these countries does not have a land border with China</a:t>
            </a:r>
            <a:endParaRPr lang="en-US" sz="28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514350" indent="-514350">
              <a:buAutoNum type="alphaUcPeriod"/>
            </a:pPr>
            <a:r>
              <a:rPr lang="en-GB" sz="2800" dirty="0">
                <a:latin typeface="ReithSans"/>
              </a:rPr>
              <a:t>Japan</a:t>
            </a:r>
            <a:endParaRPr lang="en-GB" sz="2800" b="0" i="0" dirty="0">
              <a:effectLst/>
              <a:latin typeface="ReithSans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arial" panose="020B0604020202020204" pitchFamily="34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D5156"/>
                </a:solidFill>
                <a:latin typeface="ReithSans"/>
              </a:rPr>
              <a:t>Vietnam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4D5156"/>
              </a:solidFill>
              <a:latin typeface="ReithSans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D5156"/>
                </a:solidFill>
                <a:latin typeface="ReithSans"/>
              </a:rPr>
              <a:t>India</a:t>
            </a:r>
          </a:p>
          <a:p>
            <a:pPr marL="514350" indent="-514350">
              <a:buAutoNum type="alphaUcPeriod"/>
            </a:pPr>
            <a:endParaRPr lang="en-US" sz="28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r>
              <a:rPr lang="en-GB" sz="2800" dirty="0"/>
              <a:t>D.  Russia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29173-8AF2-4C6F-94C0-C6EC71C6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74" y="1933574"/>
            <a:ext cx="4006064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93B285-D1AA-4598-92E2-B20088521E53}"/>
              </a:ext>
            </a:extLst>
          </p:cNvPr>
          <p:cNvSpPr txBox="1"/>
          <p:nvPr/>
        </p:nvSpPr>
        <p:spPr>
          <a:xfrm>
            <a:off x="1018095" y="414779"/>
            <a:ext cx="986043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6"/>
            </a:pPr>
            <a:r>
              <a:rPr lang="en-GB" sz="3200" dirty="0"/>
              <a:t>In what Chinese city was it thought the first Covid virus originated?</a:t>
            </a:r>
          </a:p>
          <a:p>
            <a:pPr marL="514350" indent="-514350">
              <a:buAutoNum type="arabicPeriod" startAt="6"/>
            </a:pPr>
            <a:endParaRPr lang="en-GB" sz="3200" dirty="0"/>
          </a:p>
          <a:p>
            <a:pPr marL="514350" indent="-514350">
              <a:buAutoNum type="arabicPeriod" startAt="6"/>
            </a:pPr>
            <a:endParaRPr lang="en-GB" sz="3200" dirty="0"/>
          </a:p>
          <a:p>
            <a:pPr marL="514350" indent="-514350">
              <a:buAutoNum type="alphaLcPeriod"/>
            </a:pPr>
            <a:r>
              <a:rPr lang="en-GB" sz="3200" dirty="0"/>
              <a:t>Beijing</a:t>
            </a:r>
          </a:p>
          <a:p>
            <a:pPr marL="514350" indent="-514350">
              <a:buAutoNum type="alphaLcPeriod"/>
            </a:pPr>
            <a:endParaRPr lang="en-GB" sz="3200" dirty="0"/>
          </a:p>
          <a:p>
            <a:pPr marL="514350" indent="-514350">
              <a:buAutoNum type="alphaLcPeriod"/>
            </a:pPr>
            <a:r>
              <a:rPr lang="en-GB" sz="3200" dirty="0"/>
              <a:t>Wuhan</a:t>
            </a:r>
          </a:p>
          <a:p>
            <a:pPr marL="514350" indent="-514350">
              <a:buAutoNum type="alphaLcPeriod"/>
            </a:pPr>
            <a:endParaRPr lang="en-GB" sz="3200" dirty="0"/>
          </a:p>
          <a:p>
            <a:pPr marL="514350" indent="-514350">
              <a:buAutoNum type="alphaLcPeriod"/>
            </a:pPr>
            <a:r>
              <a:rPr lang="en-GB" sz="3200" dirty="0"/>
              <a:t>Shanghai</a:t>
            </a:r>
          </a:p>
          <a:p>
            <a:pPr marL="514350" indent="-514350">
              <a:buAutoNum type="alphaLcPeriod"/>
            </a:pPr>
            <a:endParaRPr lang="en-GB" sz="3200" dirty="0"/>
          </a:p>
          <a:p>
            <a:pPr marL="514350" indent="-514350">
              <a:buAutoNum type="alphaLcPeriod"/>
            </a:pPr>
            <a:r>
              <a:rPr lang="en-GB" sz="3200" dirty="0"/>
              <a:t>Chengdu</a:t>
            </a:r>
          </a:p>
          <a:p>
            <a:pPr marL="514350" indent="-514350">
              <a:buAutoNum type="alphaLcPeriod"/>
            </a:pPr>
            <a:endParaRPr lang="en-GB" sz="3200" dirty="0"/>
          </a:p>
          <a:p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1234B2-5AE3-4D71-B55F-DD8C1363E2CE}"/>
              </a:ext>
            </a:extLst>
          </p:cNvPr>
          <p:cNvSpPr/>
          <p:nvPr/>
        </p:nvSpPr>
        <p:spPr>
          <a:xfrm>
            <a:off x="9024356" y="3703333"/>
            <a:ext cx="1457461" cy="567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14CF3-8C35-48B5-9E74-D6FAB4D07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36" y="2354567"/>
            <a:ext cx="5269389" cy="29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0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ACFE4-BA65-41AB-9239-AC56B5660284}"/>
              </a:ext>
            </a:extLst>
          </p:cNvPr>
          <p:cNvSpPr txBox="1"/>
          <p:nvPr/>
        </p:nvSpPr>
        <p:spPr>
          <a:xfrm>
            <a:off x="849790" y="851516"/>
            <a:ext cx="10123010" cy="3949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7. Peng Shuai, a famous sportsperson, went missing recently when she criticized the Chinese government. What sport does she play?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200" dirty="0"/>
              <a:t>Gymnastics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US" sz="32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200" dirty="0"/>
              <a:t>Table Tennis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US" sz="32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200" dirty="0"/>
              <a:t>Tennis</a:t>
            </a:r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endParaRPr lang="en-US" sz="3200" dirty="0"/>
          </a:p>
          <a:p>
            <a:pPr marL="74295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3200" dirty="0"/>
              <a:t>Badminton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1A330-1E59-4CE2-87A9-049B53839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2787553"/>
            <a:ext cx="4564236" cy="25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D42C-312D-49B7-971B-869A48608F3E}"/>
              </a:ext>
            </a:extLst>
          </p:cNvPr>
          <p:cNvSpPr txBox="1"/>
          <p:nvPr/>
        </p:nvSpPr>
        <p:spPr>
          <a:xfrm>
            <a:off x="855730" y="985842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8. What is the longest river in China?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sz="2800" dirty="0"/>
              <a:t>Amur River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sz="2800" dirty="0"/>
              <a:t>Jinsha River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sz="2800" dirty="0"/>
              <a:t>Mekong River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endParaRPr lang="en-US" sz="28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eriod"/>
            </a:pPr>
            <a:r>
              <a:rPr lang="en-US" sz="2800" dirty="0"/>
              <a:t>Yangtze 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1AAD4-60A3-4008-B73E-FAA46D1B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6" y="1895474"/>
            <a:ext cx="5916329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419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Proximanova</vt:lpstr>
      <vt:lpstr>ReithSans</vt:lpstr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Ellis</dc:creator>
  <cp:lastModifiedBy>C. Tatton</cp:lastModifiedBy>
  <cp:revision>21</cp:revision>
  <dcterms:created xsi:type="dcterms:W3CDTF">2021-06-28T10:57:17Z</dcterms:created>
  <dcterms:modified xsi:type="dcterms:W3CDTF">2023-09-11T07:50:02Z</dcterms:modified>
</cp:coreProperties>
</file>