
<file path=[Content_Types].xml><?xml version="1.0" encoding="utf-8"?>
<Types xmlns="http://schemas.openxmlformats.org/package/2006/content-types">
  <Default Extension="GIF" ContentType="image/gif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0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304" r:id="rId4"/>
    <p:sldId id="305" r:id="rId5"/>
    <p:sldId id="307" r:id="rId6"/>
    <p:sldId id="306" r:id="rId7"/>
    <p:sldId id="308" r:id="rId8"/>
    <p:sldId id="309" r:id="rId9"/>
    <p:sldId id="310" r:id="rId10"/>
    <p:sldId id="311" r:id="rId11"/>
    <p:sldId id="312" r:id="rId12"/>
    <p:sldId id="314" r:id="rId13"/>
    <p:sldId id="315" r:id="rId14"/>
    <p:sldId id="317" r:id="rId15"/>
    <p:sldId id="325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16" r:id="rId24"/>
    <p:sldId id="336" r:id="rId25"/>
    <p:sldId id="340" r:id="rId26"/>
    <p:sldId id="337" r:id="rId27"/>
    <p:sldId id="259" r:id="rId28"/>
    <p:sldId id="33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8">
          <p15:clr>
            <a:srgbClr val="A4A3A4"/>
          </p15:clr>
        </p15:guide>
        <p15:guide id="2" pos="28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E1"/>
    <a:srgbClr val="FFE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8"/>
    <p:restoredTop sz="90440"/>
  </p:normalViewPr>
  <p:slideViewPr>
    <p:cSldViewPr snapToObjects="1" showGuides="1">
      <p:cViewPr varScale="1">
        <p:scale>
          <a:sx n="65" d="100"/>
          <a:sy n="65" d="100"/>
        </p:scale>
        <p:origin x="1386" y="66"/>
      </p:cViewPr>
      <p:guideLst>
        <p:guide orient="horz" pos="1498"/>
        <p:guide pos="28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66839-B431-634B-AD75-B0D9C3BB32C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0C98A-F6B7-5248-851F-BB8E325FA7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0C98A-F6B7-5248-851F-BB8E325FA7E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88FF1-0AAF-6048-82D6-5AA74EE2125B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2A2AF-0C3D-EF4E-B91C-A109E35CBC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4.GIF"/><Relationship Id="rId3" Type="http://schemas.openxmlformats.org/officeDocument/2006/relationships/tags" Target="../tags/tag9.xml"/><Relationship Id="rId7" Type="http://schemas.openxmlformats.org/officeDocument/2006/relationships/image" Target="../media/image4.GIF"/><Relationship Id="rId12" Type="http://schemas.openxmlformats.org/officeDocument/2006/relationships/image" Target="../media/image13.GIF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3.GIF"/><Relationship Id="rId11" Type="http://schemas.openxmlformats.org/officeDocument/2006/relationships/image" Target="../media/image11.GIF"/><Relationship Id="rId5" Type="http://schemas.openxmlformats.org/officeDocument/2006/relationships/notesSlide" Target="../notesSlides/notesSlide23.xml"/><Relationship Id="rId15" Type="http://schemas.openxmlformats.org/officeDocument/2006/relationships/image" Target="../media/image16.GIF"/><Relationship Id="rId10" Type="http://schemas.openxmlformats.org/officeDocument/2006/relationships/image" Target="../media/image10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7.GIF"/><Relationship Id="rId14" Type="http://schemas.openxmlformats.org/officeDocument/2006/relationships/image" Target="../media/image15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tags" Target="../tags/tag3.xml"/><Relationship Id="rId7" Type="http://schemas.openxmlformats.org/officeDocument/2006/relationships/image" Target="../media/image4.GI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tags" Target="../tags/tag6.xml"/><Relationship Id="rId7" Type="http://schemas.openxmlformats.org/officeDocument/2006/relationships/image" Target="../media/image10.GIF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7.GIF"/><Relationship Id="rId11" Type="http://schemas.openxmlformats.org/officeDocument/2006/relationships/image" Target="../media/image6.GIF"/><Relationship Id="rId5" Type="http://schemas.openxmlformats.org/officeDocument/2006/relationships/notesSlide" Target="../notesSlides/notesSlide9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203200" y="1911350"/>
            <a:ext cx="5010785" cy="470852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前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过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endParaRPr lang="en-GB" altLang="zh-CN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汉</a:t>
            </a:r>
            <a:endParaRPr lang="en-GB" altLang="zh-CN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字</a:t>
            </a:r>
            <a:endParaRPr lang="en-GB" altLang="zh-CN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455" y="1911350"/>
            <a:ext cx="3581400" cy="3449320"/>
          </a:xfrm>
          <a:blipFill>
            <a:blip r:embed="rId3"/>
            <a:tile tx="0" ty="0" sx="100000" sy="100000" flip="none" algn="tl"/>
          </a:blipFill>
          <a:ln w="38100"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One, two, three</a:t>
            </a:r>
          </a:p>
          <a:p>
            <a:pPr marL="0" indent="0">
              <a:buNone/>
            </a:pPr>
            <a:r>
              <a:rPr lang="en-US" i="1" u="sng" dirty="0" err="1"/>
              <a:t>Jinbu</a:t>
            </a:r>
            <a:r>
              <a:rPr lang="en-US" i="1" u="sng" dirty="0"/>
              <a:t> 1</a:t>
            </a:r>
          </a:p>
          <a:p>
            <a:pPr marL="0" indent="0">
              <a:buNone/>
            </a:pPr>
            <a:r>
              <a:rPr lang="en-US" dirty="0"/>
              <a:t>Chapter 1, Unit 1</a:t>
            </a:r>
            <a:endParaRPr lang="en-US" sz="1600" i="1" dirty="0"/>
          </a:p>
          <a:p>
            <a:pPr marL="0" indent="0">
              <a:buNone/>
            </a:pPr>
            <a:r>
              <a:rPr lang="en-US" sz="2200" dirty="0"/>
              <a:t>In this lesson you will learn:</a:t>
            </a:r>
          </a:p>
          <a:p>
            <a:pPr marL="0" indent="0">
              <a:buNone/>
            </a:pPr>
            <a:r>
              <a:rPr lang="en-US" sz="2200" dirty="0"/>
              <a:t>1. how to say numbers in Chinese from 1-10</a:t>
            </a:r>
          </a:p>
          <a:p>
            <a:pPr marL="0" indent="0">
              <a:buNone/>
            </a:pPr>
            <a:r>
              <a:rPr lang="en-US" sz="2200" dirty="0"/>
              <a:t>2. Chinese hand signals for numbers</a:t>
            </a:r>
          </a:p>
          <a:p>
            <a:pPr marL="0" indent="0">
              <a:buNone/>
            </a:pPr>
            <a:r>
              <a:rPr lang="en-US" altLang="zh-CN" sz="1700" i="1" dirty="0"/>
              <a:t>Adapted from lessons donated by colleagues at Dartford Grammar School</a:t>
            </a:r>
            <a:endParaRPr lang="en-US" sz="1700" i="1" dirty="0"/>
          </a:p>
          <a:p>
            <a:pPr marL="0" indent="0">
              <a:buNone/>
            </a:pPr>
            <a:endParaRPr lang="en-US" sz="16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01278" y="5553090"/>
            <a:ext cx="3615721" cy="10147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/>
              <a:t>Can you guess how to write number 3 and 4 in Chinese character?</a:t>
            </a:r>
            <a:r>
              <a:rPr lang="en-US" sz="2000" i="1" dirty="0"/>
              <a:t> </a:t>
            </a:r>
          </a:p>
        </p:txBody>
      </p:sp>
      <p:pic>
        <p:nvPicPr>
          <p:cNvPr id="7" name="Picture 2" descr="NIVERSITY COLLEGE LONDON (UCL) | isigrow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07" y="75627"/>
            <a:ext cx="2694193" cy="126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322807" y="1378528"/>
            <a:ext cx="269419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Institute of Education</a:t>
            </a:r>
          </a:p>
          <a:p>
            <a:r>
              <a:rPr lang="en-US" sz="1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IOE Confucius Institute for Schools</a:t>
            </a:r>
          </a:p>
        </p:txBody>
      </p:sp>
      <p:pic>
        <p:nvPicPr>
          <p:cNvPr id="31746" name="Picture 2" descr="Stroke animatio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215" y="2284730"/>
            <a:ext cx="1442720" cy="14427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7" name="Picture 4" descr="Stroke animatio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5640" y="2291080"/>
            <a:ext cx="1442085" cy="14420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Rectangle 2"/>
          <p:cNvSpPr/>
          <p:nvPr/>
        </p:nvSpPr>
        <p:spPr>
          <a:xfrm>
            <a:off x="3683000" y="1795780"/>
            <a:ext cx="6216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b="1" dirty="0">
                <a:sym typeface="+mn-ea"/>
              </a:rPr>
              <a:t>èr</a:t>
            </a:r>
            <a:endParaRPr lang="en-US" altLang="en-GB" b="1" dirty="0"/>
          </a:p>
        </p:txBody>
      </p:sp>
      <p:sp>
        <p:nvSpPr>
          <p:cNvPr id="6" name="Rectangle 1"/>
          <p:cNvSpPr/>
          <p:nvPr/>
        </p:nvSpPr>
        <p:spPr>
          <a:xfrm>
            <a:off x="1458595" y="1783715"/>
            <a:ext cx="7588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b="1" dirty="0"/>
              <a:t>yī</a:t>
            </a:r>
          </a:p>
        </p:txBody>
      </p:sp>
      <p:sp>
        <p:nvSpPr>
          <p:cNvPr id="8" name="Rectangle 1"/>
          <p:cNvSpPr/>
          <p:nvPr/>
        </p:nvSpPr>
        <p:spPr>
          <a:xfrm>
            <a:off x="1345565" y="3587750"/>
            <a:ext cx="10623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sz="2800" b="1" dirty="0"/>
              <a:t>one</a:t>
            </a:r>
          </a:p>
        </p:txBody>
      </p:sp>
      <p:sp>
        <p:nvSpPr>
          <p:cNvPr id="9" name="Rectangle 1"/>
          <p:cNvSpPr/>
          <p:nvPr/>
        </p:nvSpPr>
        <p:spPr>
          <a:xfrm>
            <a:off x="3576320" y="3563620"/>
            <a:ext cx="983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sz="2800" b="1" dirty="0"/>
              <a:t>two</a:t>
            </a:r>
          </a:p>
        </p:txBody>
      </p:sp>
      <p:pic>
        <p:nvPicPr>
          <p:cNvPr id="27" name="图片 26" descr="unnamed"/>
          <p:cNvPicPr>
            <a:picLocks noChangeAspect="1"/>
          </p:cNvPicPr>
          <p:nvPr/>
        </p:nvPicPr>
        <p:blipFill>
          <a:blip r:embed="rId7">
            <a:lum bright="42000"/>
          </a:blip>
          <a:stretch>
            <a:fillRect/>
          </a:stretch>
        </p:blipFill>
        <p:spPr>
          <a:xfrm>
            <a:off x="958215" y="4742815"/>
            <a:ext cx="1437005" cy="1437005"/>
          </a:xfrm>
          <a:prstGeom prst="rect">
            <a:avLst/>
          </a:prstGeom>
        </p:spPr>
      </p:pic>
      <p:sp>
        <p:nvSpPr>
          <p:cNvPr id="28" name="Rectangle 1"/>
          <p:cNvSpPr/>
          <p:nvPr/>
        </p:nvSpPr>
        <p:spPr>
          <a:xfrm>
            <a:off x="1145540" y="6154420"/>
            <a:ext cx="10623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sz="2800" b="1" dirty="0"/>
              <a:t>three</a:t>
            </a:r>
          </a:p>
        </p:txBody>
      </p:sp>
      <p:pic>
        <p:nvPicPr>
          <p:cNvPr id="29" name="图片 28" descr="unnamed"/>
          <p:cNvPicPr>
            <a:picLocks noChangeAspect="1"/>
          </p:cNvPicPr>
          <p:nvPr/>
        </p:nvPicPr>
        <p:blipFill>
          <a:blip r:embed="rId7">
            <a:lum bright="42000"/>
          </a:blip>
          <a:stretch>
            <a:fillRect/>
          </a:stretch>
        </p:blipFill>
        <p:spPr>
          <a:xfrm>
            <a:off x="3220720" y="4768215"/>
            <a:ext cx="1437005" cy="1437005"/>
          </a:xfrm>
          <a:prstGeom prst="rect">
            <a:avLst/>
          </a:prstGeom>
        </p:spPr>
      </p:pic>
      <p:sp>
        <p:nvSpPr>
          <p:cNvPr id="30" name="Rectangle 1"/>
          <p:cNvSpPr/>
          <p:nvPr/>
        </p:nvSpPr>
        <p:spPr>
          <a:xfrm>
            <a:off x="3611245" y="6154420"/>
            <a:ext cx="10623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sz="2800" b="1" dirty="0"/>
              <a:t>four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258570" y="4742815"/>
            <a:ext cx="949325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200" b="1"/>
              <a:t>?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553460" y="4733290"/>
            <a:ext cx="949325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200" b="1"/>
              <a:t>?</a:t>
            </a:r>
          </a:p>
        </p:txBody>
      </p:sp>
      <p:sp>
        <p:nvSpPr>
          <p:cNvPr id="35" name="Rectangle 1"/>
          <p:cNvSpPr/>
          <p:nvPr/>
        </p:nvSpPr>
        <p:spPr>
          <a:xfrm>
            <a:off x="1247140" y="4213225"/>
            <a:ext cx="9417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b="1" dirty="0"/>
              <a:t>sān </a:t>
            </a:r>
          </a:p>
        </p:txBody>
      </p:sp>
      <p:sp>
        <p:nvSpPr>
          <p:cNvPr id="36" name="Rectangle 1"/>
          <p:cNvSpPr/>
          <p:nvPr/>
        </p:nvSpPr>
        <p:spPr>
          <a:xfrm>
            <a:off x="3732530" y="4272915"/>
            <a:ext cx="5715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GB" b="1" dirty="0"/>
              <a:t>sì </a:t>
            </a:r>
          </a:p>
        </p:txBody>
      </p:sp>
      <p:pic>
        <p:nvPicPr>
          <p:cNvPr id="31749" name="Picture 6" descr="Stroke animation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2975" y="4723765"/>
            <a:ext cx="1457960" cy="14579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1" name="Picture 8" descr="Stroke animation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3580" y="4791075"/>
            <a:ext cx="1391285" cy="1390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203202" y="75131"/>
            <a:ext cx="6036732" cy="1731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GB" dirty="0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1.1</a:t>
            </a:r>
            <a:r>
              <a:rPr lang="en-GB" altLang="zh-CN" dirty="0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: </a:t>
            </a:r>
            <a:r>
              <a:rPr lang="zh-CN" altLang="en-GB" dirty="0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一、二、三</a:t>
            </a:r>
            <a:br>
              <a:rPr lang="zh-CN" altLang="en-GB" dirty="0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</a:br>
            <a:r>
              <a:rPr lang="zh-CN" altLang="en-GB" dirty="0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        </a:t>
            </a:r>
            <a:r>
              <a:rPr lang="en-US" sz="4000" dirty="0" err="1">
                <a:latin typeface="+mn-lt"/>
              </a:rPr>
              <a:t>yī</a:t>
            </a:r>
            <a:r>
              <a:rPr lang="en-US" sz="4000" dirty="0">
                <a:latin typeface="+mn-lt"/>
              </a:rPr>
              <a:t>      </a:t>
            </a:r>
            <a:r>
              <a:rPr lang="en-US" sz="4000" dirty="0" err="1">
                <a:latin typeface="+mn-lt"/>
              </a:rPr>
              <a:t>èr</a:t>
            </a:r>
            <a:r>
              <a:rPr lang="en-US" sz="4000" dirty="0">
                <a:latin typeface="+mn-lt"/>
              </a:rPr>
              <a:t>     </a:t>
            </a:r>
            <a:r>
              <a:rPr lang="en-US" sz="4000" dirty="0" err="1">
                <a:latin typeface="+mn-lt"/>
              </a:rPr>
              <a:t>sān</a:t>
            </a:r>
            <a:endParaRPr lang="en-US" sz="4000" dirty="0">
              <a:latin typeface="+mn-lt"/>
            </a:endParaRPr>
          </a:p>
        </p:txBody>
      </p:sp>
      <p:sp>
        <p:nvSpPr>
          <p:cNvPr id="2" name="Bent Arrow 9">
            <a:extLst>
              <a:ext uri="{FF2B5EF4-FFF2-40B4-BE49-F238E27FC236}">
                <a16:creationId xmlns:a16="http://schemas.microsoft.com/office/drawing/2014/main" id="{25980BB2-2AE4-4EE6-82F5-9B1939F699C5}"/>
              </a:ext>
            </a:extLst>
          </p:cNvPr>
          <p:cNvSpPr/>
          <p:nvPr/>
        </p:nvSpPr>
        <p:spPr>
          <a:xfrm flipV="1">
            <a:off x="417830" y="5955168"/>
            <a:ext cx="576739" cy="612652"/>
          </a:xfrm>
          <a:prstGeom prst="ben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1315" y="2199640"/>
            <a:ext cx="1604010" cy="2363470"/>
          </a:xfrm>
          <a:prstGeom prst="rect">
            <a:avLst/>
          </a:prstGeom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七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842635" y="92900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qī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2199640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4990" y="2199640"/>
            <a:ext cx="1604010" cy="2363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96520"/>
            <a:ext cx="1604010" cy="2363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358005"/>
            <a:ext cx="1604010" cy="2363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17850" y="4358005"/>
            <a:ext cx="1604010" cy="2363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4965" y="4412615"/>
            <a:ext cx="1604010" cy="2363470"/>
          </a:xfrm>
          <a:prstGeom prst="rect">
            <a:avLst/>
          </a:prstGeom>
        </p:spPr>
      </p:pic>
      <p:pic>
        <p:nvPicPr>
          <p:cNvPr id="9" name="20200704 200642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71690" y="144018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八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897245" y="108267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bā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1315" y="2281555"/>
            <a:ext cx="1604010" cy="2363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2281555"/>
            <a:ext cx="1604010" cy="23634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4990" y="2281555"/>
            <a:ext cx="1604010" cy="23634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3760" y="178435"/>
            <a:ext cx="1604010" cy="23634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439920"/>
            <a:ext cx="1604010" cy="236347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17850" y="4439920"/>
            <a:ext cx="1604010" cy="236347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4965" y="4494530"/>
            <a:ext cx="1604010" cy="236347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0965" y="178435"/>
            <a:ext cx="1604010" cy="2363470"/>
          </a:xfrm>
          <a:prstGeom prst="rect">
            <a:avLst/>
          </a:prstGeom>
        </p:spPr>
      </p:pic>
      <p:pic>
        <p:nvPicPr>
          <p:cNvPr id="2" name="20200704 200645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61530" y="1628775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604010" cy="2363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7070" y="14605"/>
            <a:ext cx="1604010" cy="2363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5755" y="14605"/>
            <a:ext cx="1604010" cy="2363470"/>
          </a:xfrm>
          <a:prstGeom prst="rect">
            <a:avLst/>
          </a:prstGeom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九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993765" y="958850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jiǔ​​​​​​​​​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1315" y="2281555"/>
            <a:ext cx="1604010" cy="2363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2281555"/>
            <a:ext cx="1604010" cy="23634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4990" y="2281555"/>
            <a:ext cx="1604010" cy="23634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604010" cy="23634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439920"/>
            <a:ext cx="1604010" cy="236347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17850" y="4467225"/>
            <a:ext cx="1604010" cy="236347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4965" y="4494530"/>
            <a:ext cx="1604010" cy="236347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7070" y="14605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5755" y="14605"/>
            <a:ext cx="1604010" cy="2363470"/>
          </a:xfrm>
          <a:prstGeom prst="rect">
            <a:avLst/>
          </a:prstGeom>
        </p:spPr>
      </p:pic>
      <p:pic>
        <p:nvPicPr>
          <p:cNvPr id="6" name="20200704 200648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258685" y="148844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5065" y="180340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10510" y="180340"/>
            <a:ext cx="1604010" cy="2363470"/>
          </a:xfrm>
          <a:prstGeom prst="rect">
            <a:avLst/>
          </a:prstGeom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35090" y="17814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十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474460" y="58229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shí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6050" y="2281555"/>
            <a:ext cx="1604010" cy="23634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615" y="2319020"/>
            <a:ext cx="1604010" cy="23634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4460" y="2281555"/>
            <a:ext cx="1604010" cy="23634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511675"/>
            <a:ext cx="1604010" cy="236347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4340" y="4494530"/>
            <a:ext cx="1604010" cy="236347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81455" y="4494530"/>
            <a:ext cx="1604010" cy="236347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1620" y="2281555"/>
            <a:ext cx="1604010" cy="2363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11980" y="4511675"/>
            <a:ext cx="1604010" cy="2363470"/>
          </a:xfrm>
          <a:prstGeom prst="rect">
            <a:avLst/>
          </a:prstGeom>
        </p:spPr>
      </p:pic>
      <p:pic>
        <p:nvPicPr>
          <p:cNvPr id="4" name="20200704 200651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814310" y="115570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378710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bā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八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36855" y="455676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qī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七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0980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shí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十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15485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jiǔ​​​​​​​​​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九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41190" y="71755"/>
            <a:ext cx="1599565" cy="214376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三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02615" y="143510"/>
            <a:ext cx="1108710" cy="210375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  <a:p>
            <a:pPr algn="ctr" eaLnBrk="1" hangingPunct="1">
              <a:lnSpc>
                <a:spcPct val="90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一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413000" y="71755"/>
            <a:ext cx="1599565" cy="217741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二</a:t>
            </a:r>
            <a:endParaRPr lang="en-US" sz="4400" dirty="0" err="1"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08610" y="213614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sì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四</a:t>
            </a: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​​​​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378710" y="2103755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wǔ​​​​​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五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441190" y="2401570"/>
            <a:ext cx="1599565" cy="171386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liù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" y="552450"/>
            <a:ext cx="9036050" cy="53911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378710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bā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八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36855" y="455676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qī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七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0980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shí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十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15485" y="457200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jiǔ​​​​​​​​​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九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41190" y="71755"/>
            <a:ext cx="1599565" cy="214376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三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02615" y="143510"/>
            <a:ext cx="1108710" cy="210375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  <a:p>
            <a:pPr algn="ctr" eaLnBrk="1" hangingPunct="1">
              <a:lnSpc>
                <a:spcPct val="90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一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413000" y="71755"/>
            <a:ext cx="1599565" cy="217741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二</a:t>
            </a:r>
            <a:endParaRPr lang="en-US" sz="4400" dirty="0" err="1"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08610" y="2136140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sì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四</a:t>
            </a: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​​​​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378710" y="2103755"/>
            <a:ext cx="1599565" cy="209740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wǔ​​​​​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五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441190" y="2401570"/>
            <a:ext cx="1599565" cy="171386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liù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8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 bldLvl="0" animBg="1"/>
      <p:bldP spid="20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378710" y="2103755"/>
            <a:ext cx="1599565" cy="68199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15485" y="4572000"/>
            <a:ext cx="1599565" cy="68199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36855" y="4556760"/>
            <a:ext cx="1599565" cy="68199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74193" y="1653712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一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53990" y="112458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57350" y="1934210"/>
            <a:ext cx="1604010" cy="2363470"/>
          </a:xfrm>
          <a:prstGeom prst="rect">
            <a:avLst/>
          </a:prstGeom>
        </p:spPr>
      </p:pic>
      <p:pic>
        <p:nvPicPr>
          <p:cNvPr id="4" name="20200704 200608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586220" y="165354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41190" y="71755"/>
            <a:ext cx="1599565" cy="149415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08610" y="2136140"/>
            <a:ext cx="1599565" cy="68199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四</a:t>
            </a: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​​​​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0980" y="4572000"/>
            <a:ext cx="1599565" cy="68199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9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troke animation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23545" y="1080770"/>
            <a:ext cx="1450975" cy="1450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7" name="Picture 4" descr="Stroke animation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493645" y="1080770"/>
            <a:ext cx="1450975" cy="1450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9" name="Picture 6" descr="Stroke animatio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558665" y="1080770"/>
            <a:ext cx="1450975" cy="1450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1" name="Picture 8" descr="Stroke animation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2915" y="3151505"/>
            <a:ext cx="1421130" cy="14211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3" name="Picture 10" descr="Stroke animation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18410" y="3114675"/>
            <a:ext cx="1421130" cy="14211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1" name="Picture 2" descr="Stroke animation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68190" y="3077845"/>
            <a:ext cx="1494155" cy="14947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4" descr="Stroke animation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0210" y="5161915"/>
            <a:ext cx="1494155" cy="14941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6" descr="Stroke animation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65705" y="5148580"/>
            <a:ext cx="1494155" cy="14941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8" descr="Stroke animation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15485" y="5161915"/>
            <a:ext cx="1494155" cy="14941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10" descr="Stroke animation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70980" y="5161915"/>
            <a:ext cx="1494155" cy="14941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378710" y="4572000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bā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36855" y="448500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qī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0980" y="4572000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shí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15485" y="450024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jiǔ​​​​​​​​​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84370" y="48196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45795" y="410210"/>
            <a:ext cx="110871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456180" y="48196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61315" y="257111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sì​​​​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428875" y="2531745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wǔ​​​​​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515485" y="2459990"/>
            <a:ext cx="159956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liù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7210" y="71755"/>
            <a:ext cx="7886700" cy="4826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/>
              <a:t>Practice each character at least </a:t>
            </a:r>
            <a:r>
              <a:rPr lang="en-US" sz="3200" b="1" u="sng" dirty="0"/>
              <a:t>5 times</a:t>
            </a:r>
            <a:r>
              <a:rPr lang="en-US" sz="3200" dirty="0"/>
              <a:t>: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6217920" y="2336800"/>
            <a:ext cx="2926080" cy="10147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/>
              <a:t>Extension</a:t>
            </a:r>
            <a:r>
              <a:rPr lang="en-US" sz="2000" i="1" dirty="0"/>
              <a:t>: </a:t>
            </a:r>
            <a:r>
              <a:rPr lang="en-GB" altLang="zh-CN" sz="2000" i="1" dirty="0"/>
              <a:t>Test your memory: cover, write, check.</a:t>
            </a:r>
            <a:r>
              <a:rPr lang="en-GB" altLang="zh-CN" sz="2000" b="1" i="1" dirty="0"/>
              <a:t> </a:t>
            </a:r>
            <a:endParaRPr lang="en-US" sz="2000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550" y="2309495"/>
            <a:ext cx="5168900" cy="239395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569595" y="1127760"/>
            <a:ext cx="8091170" cy="53505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3600" b="1"/>
              <a:t>Can you decode them?</a:t>
            </a:r>
            <a:r>
              <a:rPr lang="en-US" sz="3000"/>
              <a:t>(into English)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八三四一  六五七二 九九八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六四二五 八一七六 五五三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二七一四 五八六九 三三七</a:t>
            </a:r>
          </a:p>
          <a:p>
            <a:pPr indent="0" algn="l">
              <a:buFont typeface="Arial" panose="020B0604020202020204" pitchFamily="34" charset="0"/>
              <a:buNone/>
            </a:pPr>
            <a:endParaRPr 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 algn="l"/>
            <a:r>
              <a:rPr lang="en-US" sz="3600" b="1"/>
              <a:t>Can you encipher them?</a:t>
            </a:r>
            <a:r>
              <a:rPr lang="en-US" sz="3000">
                <a:sym typeface="+mn-ea"/>
              </a:rPr>
              <a:t>(into Chinese)</a:t>
            </a:r>
            <a:endParaRPr lang="en-US" sz="3600" b="1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/>
              <a:t>3852 1692 477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/>
              <a:t>2539 1874 288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/>
              <a:t>4981 6237 544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9595" y="228600"/>
            <a:ext cx="7886700" cy="4826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Crack the code!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688340" y="2176780"/>
            <a:ext cx="7767955" cy="43154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3200"/>
              <a:t>Step 1: draw a 3x3 grid</a:t>
            </a:r>
          </a:p>
          <a:p>
            <a:pPr algn="l"/>
            <a:endParaRPr lang="en-US" altLang="zh-CN" sz="3200"/>
          </a:p>
          <a:p>
            <a:pPr algn="l"/>
            <a:r>
              <a:rPr lang="en-US" altLang="zh-CN" sz="3200"/>
              <a:t>Step 2: choose one number(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一</a:t>
            </a:r>
            <a:r>
              <a:rPr lang="zh-CN" altLang="en-US" sz="3200"/>
              <a:t> </a:t>
            </a:r>
            <a:r>
              <a:rPr lang="en-US" altLang="zh-CN" sz="3200"/>
              <a:t>to 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九</a:t>
            </a:r>
            <a:r>
              <a:rPr lang="en-US" altLang="zh-CN" sz="3200"/>
              <a:t>) and wirte it down in each box</a:t>
            </a:r>
          </a:p>
          <a:p>
            <a:pPr algn="l"/>
            <a:endParaRPr lang="en-US" altLang="zh-CN" sz="3200"/>
          </a:p>
          <a:p>
            <a:pPr algn="l"/>
            <a:r>
              <a:rPr lang="en-US" altLang="zh-CN" sz="3200"/>
              <a:t>Step 3: start your bingo game with your partner</a:t>
            </a:r>
          </a:p>
          <a:p>
            <a:pPr algn="l"/>
            <a:endParaRPr lang="en-US" altLang="zh-CN" sz="3200"/>
          </a:p>
        </p:txBody>
      </p:sp>
      <p:pic>
        <p:nvPicPr>
          <p:cNvPr id="7" name="图片 6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720" y="87630"/>
            <a:ext cx="2839085" cy="189865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l="9035" t="11943" r="66899" b="73026"/>
          <a:stretch>
            <a:fillRect/>
          </a:stretch>
        </p:blipFill>
        <p:spPr>
          <a:xfrm>
            <a:off x="213995" y="2066555"/>
            <a:ext cx="1431925" cy="1438910"/>
          </a:xfrm>
          <a:prstGeom prst="round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rcRect l="55333" t="78147" r="21119" b="7337"/>
          <a:stretch>
            <a:fillRect/>
          </a:stretch>
        </p:blipFill>
        <p:spPr>
          <a:xfrm>
            <a:off x="7608570" y="4411935"/>
            <a:ext cx="1383030" cy="1370965"/>
          </a:xfrm>
          <a:prstGeom prst="round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rcRect l="66800" t="54851" r="8837" b="30003"/>
          <a:stretch>
            <a:fillRect/>
          </a:stretch>
        </p:blipFill>
        <p:spPr>
          <a:xfrm>
            <a:off x="5745480" y="4411935"/>
            <a:ext cx="1430655" cy="1430655"/>
          </a:xfrm>
          <a:prstGeom prst="round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rcRect l="38032" t="54859" r="37792" b="30244"/>
          <a:stretch>
            <a:fillRect/>
          </a:stretch>
        </p:blipFill>
        <p:spPr>
          <a:xfrm>
            <a:off x="3930650" y="4411935"/>
            <a:ext cx="1419225" cy="1406525"/>
          </a:xfrm>
          <a:prstGeom prst="round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rcRect l="38139" t="33853" r="37912" b="50868"/>
          <a:stretch>
            <a:fillRect/>
          </a:stretch>
        </p:blipFill>
        <p:spPr>
          <a:xfrm>
            <a:off x="7566660" y="2066555"/>
            <a:ext cx="1424940" cy="1462405"/>
          </a:xfrm>
          <a:prstGeom prst="round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rcRect l="8944" t="33729" r="67094" b="50992"/>
          <a:stretch>
            <a:fillRect/>
          </a:stretch>
        </p:blipFill>
        <p:spPr>
          <a:xfrm>
            <a:off x="5745480" y="2066555"/>
            <a:ext cx="1425575" cy="1461770"/>
          </a:xfrm>
          <a:prstGeom prst="round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rcRect l="66960" t="11943" r="8877" b="73027"/>
          <a:stretch>
            <a:fillRect/>
          </a:stretch>
        </p:blipFill>
        <p:spPr>
          <a:xfrm>
            <a:off x="3911600" y="2066555"/>
            <a:ext cx="1438275" cy="1438910"/>
          </a:xfrm>
          <a:prstGeom prst="round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rcRect l="37912" t="12034" r="38433" b="72952"/>
          <a:stretch>
            <a:fillRect/>
          </a:stretch>
        </p:blipFill>
        <p:spPr>
          <a:xfrm>
            <a:off x="2075180" y="2066555"/>
            <a:ext cx="1407795" cy="1437640"/>
          </a:xfrm>
          <a:prstGeom prst="round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rcRect l="9051" t="54859" r="66787" b="30111"/>
          <a:stretch>
            <a:fillRect/>
          </a:stretch>
        </p:blipFill>
        <p:spPr>
          <a:xfrm>
            <a:off x="2064385" y="4411935"/>
            <a:ext cx="1418590" cy="1419225"/>
          </a:xfrm>
          <a:prstGeom prst="round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rcRect l="67027" t="33845" r="9011" b="51133"/>
          <a:stretch>
            <a:fillRect/>
          </a:stretch>
        </p:blipFill>
        <p:spPr>
          <a:xfrm>
            <a:off x="239395" y="4411935"/>
            <a:ext cx="1406525" cy="1418590"/>
          </a:xfrm>
          <a:prstGeom prst="round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03200" y="74930"/>
            <a:ext cx="8647430" cy="1685925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>
                <a:sym typeface="+mn-ea"/>
              </a:rPr>
              <a:t>Chinese hand signals for numbers</a:t>
            </a:r>
            <a:br>
              <a:rPr lang="en-US" dirty="0">
                <a:sym typeface="+mn-ea"/>
              </a:rPr>
            </a:b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中国人的数字手势</a:t>
            </a:r>
            <a:br>
              <a:rPr lang="zh-CN" altLang="en-US" dirty="0">
                <a:latin typeface="楷体" panose="02010609060101010101" charset="-122"/>
                <a:ea typeface="楷体" panose="02010609060101010101" charset="-122"/>
                <a:sym typeface="+mn-ea"/>
              </a:rPr>
            </a:br>
            <a:r>
              <a:rPr lang="zh-CN" altLang="en-US" sz="4000" dirty="0">
                <a:solidFill>
                  <a:schemeClr val="bg1"/>
                </a:solidFill>
                <a:ea typeface="楷体" panose="02010609060101010101" charset="-122"/>
                <a:cs typeface="+mn-lt"/>
                <a:sym typeface="+mn-ea"/>
              </a:rPr>
              <a:t>zhōngguórén de shùzì shǒushì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787140" y="600456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八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979295" y="592836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七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535545" y="601980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十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745480" y="600456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九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731895" y="3507740"/>
            <a:ext cx="1599565" cy="47053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三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75285" y="3528695"/>
            <a:ext cx="1108710" cy="450850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一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003425" y="3503930"/>
            <a:ext cx="1599565" cy="47053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50"/>
              </a:spcBef>
              <a:spcAft>
                <a:spcPts val="0"/>
              </a:spcAft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二</a:t>
            </a:r>
            <a:endParaRPr lang="en-US" sz="2600" dirty="0" err="1"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73725" y="372745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四</a:t>
            </a:r>
            <a:r>
              <a:rPr lang="en-US" sz="26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​​​​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7479030" y="3655695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五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203200" y="5928360"/>
            <a:ext cx="1599565" cy="250825"/>
          </a:xfrm>
          <a:prstGeom prst="rect">
            <a:avLst/>
          </a:prstGeom>
          <a:noFill/>
          <a:ln w="12700" cap="rnd" cmpd="sng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zh-CN" altLang="en-US" sz="2600" dirty="0" err="1">
                <a:latin typeface="楷体" panose="02010609060101010101" charset="-122"/>
                <a:ea typeface="楷体" panose="02010609060101010101" charset="-122"/>
                <a:cs typeface="Calibri" panose="020F0502020204030204" charset="0"/>
              </a:rPr>
              <a:t>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 bldLvl="0" animBg="1"/>
      <p:bldP spid="25" grpId="0" bldLvl="0" animBg="1"/>
      <p:bldP spid="26" grpId="0" bldLvl="0" animBg="1"/>
      <p:bldP spid="27" grpId="0" bldLvl="0" animBg="1"/>
      <p:bldP spid="28" grpId="0" bldLvl="0" animBg="1"/>
      <p:bldP spid="2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03200" y="74930"/>
            <a:ext cx="8647430" cy="1685925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>
                <a:sym typeface="+mn-ea"/>
              </a:rPr>
              <a:t>Chinese hand signals for numbers</a:t>
            </a:r>
            <a:br>
              <a:rPr lang="en-US" dirty="0">
                <a:sym typeface="+mn-ea"/>
              </a:rPr>
            </a:b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中国人的数字手势</a:t>
            </a:r>
            <a:br>
              <a:rPr lang="zh-CN" altLang="en-US" dirty="0">
                <a:latin typeface="楷体" panose="02010609060101010101" charset="-122"/>
                <a:ea typeface="楷体" panose="02010609060101010101" charset="-122"/>
                <a:sym typeface="+mn-ea"/>
              </a:rPr>
            </a:br>
            <a:r>
              <a:rPr lang="zh-CN" altLang="en-US" sz="4000" dirty="0">
                <a:solidFill>
                  <a:schemeClr val="bg1"/>
                </a:solidFill>
                <a:ea typeface="楷体" panose="02010609060101010101" charset="-122"/>
                <a:cs typeface="+mn-lt"/>
                <a:sym typeface="+mn-ea"/>
              </a:rPr>
              <a:t>zhōngguórén de shùzì shǒushì</a:t>
            </a:r>
          </a:p>
        </p:txBody>
      </p:sp>
      <p:pic>
        <p:nvPicPr>
          <p:cNvPr id="34820" name="Picture 2" descr="http://www.mrshea.com/chinese/hand.jp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205990" y="1875155"/>
            <a:ext cx="4810760" cy="4857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74193" y="1653712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二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53990" y="112458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050" y="1653540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94280" y="1653540"/>
            <a:ext cx="1604010" cy="2363470"/>
          </a:xfrm>
          <a:prstGeom prst="rect">
            <a:avLst/>
          </a:prstGeom>
        </p:spPr>
      </p:pic>
      <p:pic>
        <p:nvPicPr>
          <p:cNvPr id="4" name="20200704 200613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35750" y="165354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74193" y="1653712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三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53990" y="112458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745" y="2063115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975" y="2063115"/>
            <a:ext cx="1604010" cy="2363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-40005"/>
            <a:ext cx="1604010" cy="2363470"/>
          </a:xfrm>
          <a:prstGeom prst="rect">
            <a:avLst/>
          </a:prstGeom>
        </p:spPr>
      </p:pic>
      <p:pic>
        <p:nvPicPr>
          <p:cNvPr id="4" name="20200704 200616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740525" y="165354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969760" y="1109980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74395" y="1109980"/>
            <a:ext cx="1108710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01110" y="1109980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</p:txBody>
      </p:sp>
      <p:pic>
        <p:nvPicPr>
          <p:cNvPr id="31746" name="Picture 2" descr="Stroke animation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38430" y="2329498"/>
            <a:ext cx="2581275" cy="2581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7" name="Picture 4" descr="Stroke animation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310255" y="2318385"/>
            <a:ext cx="2581275" cy="2579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9" name="Picture 6" descr="Stroke animatio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478905" y="2308860"/>
            <a:ext cx="2581275" cy="25812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四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023610" y="1212215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sì​​​​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745" y="2063115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975" y="2063115"/>
            <a:ext cx="1604010" cy="2363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-40005"/>
            <a:ext cx="1604010" cy="2363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4221480"/>
            <a:ext cx="1604010" cy="2363470"/>
          </a:xfrm>
          <a:prstGeom prst="rect">
            <a:avLst/>
          </a:prstGeom>
        </p:spPr>
      </p:pic>
      <p:pic>
        <p:nvPicPr>
          <p:cNvPr id="5" name="20200704 200620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93585" y="178435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五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70930" y="1046480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wǔ​​​​​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745" y="2063115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975" y="2063115"/>
            <a:ext cx="1604010" cy="2363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-40005"/>
            <a:ext cx="1604010" cy="2363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221480"/>
            <a:ext cx="1604010" cy="2363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4800" y="4221480"/>
            <a:ext cx="1604010" cy="2363470"/>
          </a:xfrm>
          <a:prstGeom prst="rect">
            <a:avLst/>
          </a:prstGeom>
        </p:spPr>
      </p:pic>
      <p:pic>
        <p:nvPicPr>
          <p:cNvPr id="7" name="20200704 200632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72680" y="1546860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32000" y="1629000"/>
            <a:ext cx="575945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0800" dirty="0">
                <a:latin typeface="楷体" panose="02010609060101010101" charset="-122"/>
                <a:ea typeface="楷体" panose="02010609060101010101" charset="-122"/>
                <a:cs typeface="Kaiti SC" charset="-122"/>
              </a:rPr>
              <a:t>六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093460" y="1076960"/>
            <a:ext cx="1599565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72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liù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745" y="2063115"/>
            <a:ext cx="1604010" cy="23634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975" y="2063115"/>
            <a:ext cx="1604010" cy="23634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0355" y="-40005"/>
            <a:ext cx="1604010" cy="2363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" y="4221480"/>
            <a:ext cx="1604010" cy="2363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0545" y="4221480"/>
            <a:ext cx="1604010" cy="2363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4965" y="4276090"/>
            <a:ext cx="1604010" cy="2363470"/>
          </a:xfrm>
          <a:prstGeom prst="rect">
            <a:avLst/>
          </a:prstGeom>
        </p:spPr>
      </p:pic>
      <p:pic>
        <p:nvPicPr>
          <p:cNvPr id="7" name="20200704 200637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280275" y="1628775"/>
            <a:ext cx="41275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ldLvl="0" animBg="1"/>
      <p:bldP spid="205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1" name="Picture 8" descr="Stroke animatio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90" y="4204970"/>
            <a:ext cx="1965960" cy="1965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3" name="Picture 10" descr="Stroke animation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8385" y="4204970"/>
            <a:ext cx="1965960" cy="1965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1" name="Picture 2" descr="Stroke animation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6370" y="4204970"/>
            <a:ext cx="2067560" cy="20681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6" name="Picture 2" descr="Stroke animation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85470" y="922020"/>
            <a:ext cx="2007235" cy="20072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7" name="Picture 4" descr="Stroke animation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3568065" y="922020"/>
            <a:ext cx="2007235" cy="20072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9" name="Picture 6" descr="Stroke animatio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6537325" y="980440"/>
            <a:ext cx="2007235" cy="20072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771640" y="58420"/>
            <a:ext cx="1599565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sān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55370" y="0"/>
            <a:ext cx="110871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yī​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792855" y="0"/>
            <a:ext cx="1599565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èr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10260" y="3429000"/>
            <a:ext cx="1599565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sì​​​​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771900" y="3468370"/>
            <a:ext cx="1599565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wǔ​​​​​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771640" y="3429000"/>
            <a:ext cx="1599565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400" dirty="0" err="1"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liù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ldLvl="0" animBg="1"/>
      <p:bldP spid="7" grpId="0" bldLvl="0" animBg="1"/>
      <p:bldP spid="9" grpId="0" bldLvl="0" animBg="1"/>
      <p:bldP spid="17" grpId="0" bldLvl="0" animBg="1"/>
      <p:bldP spid="18" grpId="0" bldLvl="0" animBg="1"/>
      <p:bldP spid="19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150,&quot;width&quot;:4110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2.5007874015746,&quot;width&quot;:4065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2.5007874015746,&quot;width&quot;:4065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2.5007874015746,&quot;width&quot;:4065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65,&quot;width&quot;:4065}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433</Words>
  <Application>Microsoft Office PowerPoint</Application>
  <PresentationFormat>On-screen Show (4:3)</PresentationFormat>
  <Paragraphs>164</Paragraphs>
  <Slides>28</Slides>
  <Notes>25</Notes>
  <HiddenSlides>0</HiddenSlides>
  <MMClips>10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楷体</vt:lpstr>
      <vt:lpstr>楷体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each character at least 5 times:</vt:lpstr>
      <vt:lpstr>PowerPoint Presentation</vt:lpstr>
      <vt:lpstr>Crack the code!</vt:lpstr>
      <vt:lpstr>PowerPoint Presentation</vt:lpstr>
      <vt:lpstr>Chinese hand signals for numbers 中国人的数字手势 zhōngguórén de shùzì shǒushì</vt:lpstr>
      <vt:lpstr>Chinese hand signals for numbers 中国人的数字手势 zhōngguórén de shùzì shǒushì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C. Tatton</cp:lastModifiedBy>
  <cp:revision>76</cp:revision>
  <dcterms:created xsi:type="dcterms:W3CDTF">2020-05-29T10:07:00Z</dcterms:created>
  <dcterms:modified xsi:type="dcterms:W3CDTF">2022-11-23T10:56:30Z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