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7" r:id="rId3"/>
    <p:sldId id="276" r:id="rId4"/>
    <p:sldId id="277" r:id="rId5"/>
    <p:sldId id="278" r:id="rId6"/>
    <p:sldId id="279" r:id="rId7"/>
    <p:sldId id="285" r:id="rId8"/>
    <p:sldId id="258" r:id="rId9"/>
    <p:sldId id="260" r:id="rId10"/>
    <p:sldId id="261" r:id="rId11"/>
    <p:sldId id="286" r:id="rId12"/>
    <p:sldId id="282" r:id="rId13"/>
    <p:sldId id="266" r:id="rId14"/>
    <p:sldId id="267" r:id="rId15"/>
    <p:sldId id="268" r:id="rId16"/>
    <p:sldId id="269" r:id="rId17"/>
    <p:sldId id="270" r:id="rId18"/>
    <p:sldId id="271" r:id="rId19"/>
    <p:sldId id="272" r:id="rId20"/>
    <p:sldId id="283"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521415D9-36F7-43E2-AB2F-B90AF26B5E84}">
      <p14:sectionLst xmlns:p14="http://schemas.microsoft.com/office/powerpoint/2010/main">
        <p14:section name="Default Section" id="{1261F997-C63C-4F66-95B8-5C91C8DEFF83}">
          <p14:sldIdLst>
            <p14:sldId id="256"/>
            <p14:sldId id="257"/>
            <p14:sldId id="276"/>
            <p14:sldId id="277"/>
            <p14:sldId id="278"/>
            <p14:sldId id="279"/>
            <p14:sldId id="285"/>
            <p14:sldId id="258"/>
            <p14:sldId id="260"/>
            <p14:sldId id="261"/>
            <p14:sldId id="286"/>
          </p14:sldIdLst>
        </p14:section>
        <p14:section name="Untitled Section" id="{8A3A4402-81F2-4814-9532-E2E10DCA2CD4}">
          <p14:sldIdLst>
            <p14:sldId id="282"/>
            <p14:sldId id="266"/>
            <p14:sldId id="267"/>
            <p14:sldId id="268"/>
            <p14:sldId id="269"/>
            <p14:sldId id="270"/>
            <p14:sldId id="271"/>
            <p14:sldId id="272"/>
            <p14:sldId id="2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43" autoAdjust="0"/>
  </p:normalViewPr>
  <p:slideViewPr>
    <p:cSldViewPr>
      <p:cViewPr varScale="1">
        <p:scale>
          <a:sx n="69" d="100"/>
          <a:sy n="69" d="100"/>
        </p:scale>
        <p:origin x="160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228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8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228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C0B7AEC8-03D0-4846-B796-4DA789E7E728}" type="slidenum">
              <a:rPr lang="en-US"/>
              <a:pPr>
                <a:defRPr/>
              </a:pPr>
              <a:t>‹#›</a:t>
            </a:fld>
            <a:endParaRPr lang="en-US"/>
          </a:p>
        </p:txBody>
      </p:sp>
    </p:spTree>
    <p:extLst>
      <p:ext uri="{BB962C8B-B14F-4D97-AF65-F5344CB8AC3E}">
        <p14:creationId xmlns:p14="http://schemas.microsoft.com/office/powerpoint/2010/main" val="4251920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228EB8E1-1CCA-4C33-A8FC-155A4BB1C925}" type="slidenum">
              <a:rPr lang="en-US" smtClean="0">
                <a:latin typeface="Arial" charset="0"/>
              </a:rPr>
              <a:pPr/>
              <a:t>1</a:t>
            </a:fld>
            <a:endParaRPr lang="en-US" dirty="0" smtClean="0">
              <a:latin typeface="Arial"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http://www.vam.ac.uk/vastatic/microsites/british_galleries/designa/coat_of_arms/coat_of_arms.html</a:t>
            </a:r>
          </a:p>
          <a:p>
            <a:pPr eaLnBrk="1" hangingPunct="1"/>
            <a:r>
              <a:rPr lang="en-US" dirty="0" smtClean="0"/>
              <a:t>Make your own coat</a:t>
            </a:r>
            <a:r>
              <a:rPr lang="en-US" baseline="0" dirty="0" smtClean="0"/>
              <a:t> of arms</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8AAE680-C38F-4FF7-89D8-349831B6520B}" type="slidenum">
              <a:rPr lang="en-US" smtClean="0">
                <a:latin typeface="Arial" charset="0"/>
              </a:rPr>
              <a:pPr/>
              <a:t>2</a:t>
            </a:fld>
            <a:endParaRPr lang="en-US" dirty="0" smtClean="0">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78DC6FFE-AF8A-4A25-9436-5E47C244D732}" type="slidenum">
              <a:rPr lang="en-US" smtClean="0">
                <a:latin typeface="Arial" charset="0"/>
              </a:rPr>
              <a:pPr/>
              <a:t>8</a:t>
            </a:fld>
            <a:endParaRPr lang="en-US" smtClean="0">
              <a:latin typeface="Arial"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78125F-99A0-4624-A19D-70D81F8F525D}" type="slidenum">
              <a:rPr lang="en-GB" altLang="en-US">
                <a:latin typeface="Calibri" panose="020F0502020204030204" pitchFamily="34" charset="0"/>
              </a:rPr>
              <a:pPr eaLnBrk="1" hangingPunct="1"/>
              <a:t>11</a:t>
            </a:fld>
            <a:endParaRPr lang="en-GB" altLang="en-US">
              <a:latin typeface="Calibri" panose="020F0502020204030204" pitchFamily="34" charset="0"/>
            </a:endParaRPr>
          </a:p>
        </p:txBody>
      </p:sp>
    </p:spTree>
    <p:extLst>
      <p:ext uri="{BB962C8B-B14F-4D97-AF65-F5344CB8AC3E}">
        <p14:creationId xmlns:p14="http://schemas.microsoft.com/office/powerpoint/2010/main" val="2580447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were</a:t>
            </a:r>
            <a:r>
              <a:rPr lang="en-GB" baseline="0" dirty="0" smtClean="0"/>
              <a:t> made out of MDF and were roughly A4. The students drew their designs onto plain paper and then used spray glue to attach to the wood. Students then painted their designs with poster paint.</a:t>
            </a:r>
            <a:endParaRPr lang="en-GB" dirty="0"/>
          </a:p>
        </p:txBody>
      </p:sp>
      <p:sp>
        <p:nvSpPr>
          <p:cNvPr id="4" name="Slide Number Placeholder 3"/>
          <p:cNvSpPr>
            <a:spLocks noGrp="1"/>
          </p:cNvSpPr>
          <p:nvPr>
            <p:ph type="sldNum" sz="quarter" idx="10"/>
          </p:nvPr>
        </p:nvSpPr>
        <p:spPr/>
        <p:txBody>
          <a:bodyPr/>
          <a:lstStyle/>
          <a:p>
            <a:pPr>
              <a:defRPr/>
            </a:pPr>
            <a:fld id="{C0B7AEC8-03D0-4846-B796-4DA789E7E728}" type="slidenum">
              <a:rPr lang="en-US" smtClean="0"/>
              <a:pPr>
                <a:defRPr/>
              </a:pPr>
              <a:t>20</a:t>
            </a:fld>
            <a:endParaRPr lang="en-US"/>
          </a:p>
        </p:txBody>
      </p:sp>
    </p:spTree>
    <p:extLst>
      <p:ext uri="{BB962C8B-B14F-4D97-AF65-F5344CB8AC3E}">
        <p14:creationId xmlns:p14="http://schemas.microsoft.com/office/powerpoint/2010/main" val="2460910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1367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1367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9F2C8D39-D6A0-48A4-BEFD-26A80DBA6F1B}" type="slidenum">
              <a:rPr lang="en-US"/>
              <a:pPr>
                <a:defRPr/>
              </a:pPr>
              <a:t>‹#›</a:t>
            </a:fld>
            <a:endParaRPr lang="en-US"/>
          </a:p>
        </p:txBody>
      </p:sp>
    </p:spTree>
    <p:extLst>
      <p:ext uri="{BB962C8B-B14F-4D97-AF65-F5344CB8AC3E}">
        <p14:creationId xmlns:p14="http://schemas.microsoft.com/office/powerpoint/2010/main" val="2794419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653BF8A-39B8-405C-82A3-4889833CD29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27078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CF9B412-4F46-4F92-8DCF-CCACC65B659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75618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F3976101-FDF0-4851-A090-8099962D1862}" type="slidenum">
              <a:rPr lang="en-US"/>
              <a:pPr>
                <a:defRPr/>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98025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25CA50A-AC34-49EB-B2EC-08BBDC4CC55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7276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B6F4EDD-F09F-43F0-9106-54D39D265AB4}"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82865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EC619EE-859C-405A-87F1-FE82BF16E2D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96472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47B50493-50EB-450E-81CF-BB41855F2D13}"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0154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4F25902-8A99-4020-A032-EA3BD3362561}"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90976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83CED6CE-BDEF-4D45-9A48-21DB0F3B2DA4}"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54739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9F76C41-8EEE-4BDC-B464-099913EB770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8748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722D318-D42E-4605-BD55-C322C904498B}"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15770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1264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31A63DF0-5BAF-4515-9E26-18F70FF03CDD}"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1264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11264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1264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65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11265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034"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1265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5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11265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23"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www.ext.nodak.edu/county/cass/horticulture/treeshrub/evergreen/juniphug.JPG" TargetMode="External"/><Relationship Id="rId13" Type="http://schemas.openxmlformats.org/officeDocument/2006/relationships/image" Target="../media/image15.jpeg"/><Relationship Id="rId3" Type="http://schemas.openxmlformats.org/officeDocument/2006/relationships/hyperlink" Target="http://www.stuffedsquares.com/images/beads/133.JPG" TargetMode="External"/><Relationship Id="rId7" Type="http://schemas.openxmlformats.org/officeDocument/2006/relationships/image" Target="../media/image12.jpeg"/><Relationship Id="rId12" Type="http://schemas.openxmlformats.org/officeDocument/2006/relationships/hyperlink" Target="http://www.seedman.com/image/2962.jpg"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jpeg"/><Relationship Id="rId11" Type="http://schemas.openxmlformats.org/officeDocument/2006/relationships/image" Target="../media/image14.jpeg"/><Relationship Id="rId5" Type="http://schemas.openxmlformats.org/officeDocument/2006/relationships/image" Target="../media/image2.gif"/><Relationship Id="rId15" Type="http://schemas.openxmlformats.org/officeDocument/2006/relationships/image" Target="../media/image16.jpeg"/><Relationship Id="rId10" Type="http://schemas.openxmlformats.org/officeDocument/2006/relationships/hyperlink" Target="http://www.sextowines.com/sitebuilder/images/blackcolor-1010x820.jpg" TargetMode="External"/><Relationship Id="rId4" Type="http://schemas.openxmlformats.org/officeDocument/2006/relationships/image" Target="../media/image10.jpeg"/><Relationship Id="rId9" Type="http://schemas.openxmlformats.org/officeDocument/2006/relationships/image" Target="../media/image13.jpeg"/><Relationship Id="rId14" Type="http://schemas.openxmlformats.org/officeDocument/2006/relationships/hyperlink" Target="http://images.google.com/imgres?imgurl=http://upload.wikimedia.org/wikipedia/commons/thumb/3/32/Orange_color.jpg/107px-Orange_color.jpg&amp;imgrefurl=http://commons.wikimedia.org/wiki/Category:Orange&amp;h=120&amp;w=107&amp;sz=1&amp;hl=en&amp;start=70&amp;um=1&amp;tbnid=qyt59Ps5SvZiEM:&amp;tbnh=88&amp;tbnw=78&amp;prev=/images?q=Orange-color&amp;start=60&amp;ndsp=20&amp;um=1&amp;hl=en&amp;safe=active&amp;sa=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gif"/><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609600" y="228600"/>
            <a:ext cx="7772400" cy="1431925"/>
          </a:xfrm>
        </p:spPr>
        <p:txBody>
          <a:bodyPr/>
          <a:lstStyle/>
          <a:p>
            <a:pPr eaLnBrk="1" hangingPunct="1">
              <a:defRPr/>
            </a:pPr>
            <a:r>
              <a:rPr lang="en-US" dirty="0" smtClean="0">
                <a:solidFill>
                  <a:schemeClr val="tx1"/>
                </a:solidFill>
              </a:rPr>
              <a:t>Heraldry</a:t>
            </a:r>
          </a:p>
        </p:txBody>
      </p:sp>
      <p:pic>
        <p:nvPicPr>
          <p:cNvPr id="96263" name="Picture 7" descr="Order%20Heraldry%20Edit%201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50142"/>
            <a:ext cx="32496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 descr="heraldry.gif sword border image by dante_vergil_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04800"/>
            <a:ext cx="3514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5"/>
          <a:stretch>
            <a:fillRect/>
          </a:stretch>
        </p:blipFill>
        <p:spPr>
          <a:xfrm>
            <a:off x="5181600" y="1676400"/>
            <a:ext cx="3561398" cy="4022407"/>
          </a:xfrm>
          <a:prstGeom prst="rect">
            <a:avLst/>
          </a:prstGeom>
        </p:spPr>
      </p:pic>
      <p:sp>
        <p:nvSpPr>
          <p:cNvPr id="2" name="TextBox 1"/>
          <p:cNvSpPr txBox="1"/>
          <p:nvPr/>
        </p:nvSpPr>
        <p:spPr>
          <a:xfrm>
            <a:off x="152400" y="6019800"/>
            <a:ext cx="859059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smtClean="0"/>
              <a:t>We are going to make our own coat of arms, to represent ourselves</a:t>
            </a:r>
            <a:endParaRPr lang="en-GB" sz="2400" dirty="0"/>
          </a:p>
        </p:txBody>
      </p:sp>
      <p:sp>
        <p:nvSpPr>
          <p:cNvPr id="3" name="Rectangle 2"/>
          <p:cNvSpPr/>
          <p:nvPr/>
        </p:nvSpPr>
        <p:spPr>
          <a:xfrm>
            <a:off x="2357783" y="2286000"/>
            <a:ext cx="3962399"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GB" sz="2400" b="1" dirty="0">
                <a:solidFill>
                  <a:schemeClr val="bg1"/>
                </a:solidFill>
              </a:rPr>
              <a:t>Follow the instructions on the </a:t>
            </a:r>
            <a:r>
              <a:rPr lang="en-GB" sz="2400" b="1" dirty="0" smtClean="0">
                <a:solidFill>
                  <a:schemeClr val="bg1"/>
                </a:solidFill>
              </a:rPr>
              <a:t>PowerPoint.</a:t>
            </a:r>
            <a:endParaRPr lang="en-GB" sz="2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iterate type="lt">
                                    <p:tmPct val="0"/>
                                  </p:iterate>
                                  <p:childTnLst>
                                    <p:set>
                                      <p:cBhvr>
                                        <p:cTn id="6" dur="1" fill="hold">
                                          <p:stCondLst>
                                            <p:cond delay="0"/>
                                          </p:stCondLst>
                                        </p:cTn>
                                        <p:tgtEl>
                                          <p:spTgt spid="96258"/>
                                        </p:tgtEl>
                                        <p:attrNameLst>
                                          <p:attrName>style.visibility</p:attrName>
                                        </p:attrNameLst>
                                      </p:cBhvr>
                                      <p:to>
                                        <p:strVal val="visible"/>
                                      </p:to>
                                    </p:set>
                                    <p:animEffect transition="in" filter="randombar(horizontal)">
                                      <p:cBhvr>
                                        <p:cTn id="7" dur="500"/>
                                        <p:tgtEl>
                                          <p:spTgt spid="96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mph" presetSubtype="0" fill="hold" grpId="1" nodeType="clickEffect">
                                  <p:stCondLst>
                                    <p:cond delay="0"/>
                                  </p:stCondLst>
                                  <p:iterate type="lt">
                                    <p:tmPct val="4000"/>
                                  </p:iterate>
                                  <p:childTnLst>
                                    <p:set>
                                      <p:cBhvr override="childStyle">
                                        <p:cTn id="11" dur="500" fill="hold"/>
                                        <p:tgtEl>
                                          <p:spTgt spid="96258"/>
                                        </p:tgtEl>
                                        <p:attrNameLst>
                                          <p:attrName>style.textDecorationUnderline</p:attrName>
                                        </p:attrNameLst>
                                      </p:cBhvr>
                                      <p:to>
                                        <p:strVal val="tru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ntr" presetSubtype="0" fill="hold" nodeType="clickEffect">
                                  <p:stCondLst>
                                    <p:cond delay="0"/>
                                  </p:stCondLst>
                                  <p:childTnLst>
                                    <p:set>
                                      <p:cBhvr>
                                        <p:cTn id="15" dur="1" fill="hold">
                                          <p:stCondLst>
                                            <p:cond delay="0"/>
                                          </p:stCondLst>
                                        </p:cTn>
                                        <p:tgtEl>
                                          <p:spTgt spid="96263"/>
                                        </p:tgtEl>
                                        <p:attrNameLst>
                                          <p:attrName>style.visibility</p:attrName>
                                        </p:attrNameLst>
                                      </p:cBhvr>
                                      <p:to>
                                        <p:strVal val="visible"/>
                                      </p:to>
                                    </p:set>
                                    <p:anim calcmode="lin" valueType="num">
                                      <p:cBhvr>
                                        <p:cTn id="16" dur="500" decel="50000" fill="hold">
                                          <p:stCondLst>
                                            <p:cond delay="0"/>
                                          </p:stCondLst>
                                        </p:cTn>
                                        <p:tgtEl>
                                          <p:spTgt spid="9626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9626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96263"/>
                                        </p:tgtEl>
                                        <p:attrNameLst>
                                          <p:attrName>ppt_w</p:attrName>
                                        </p:attrNameLst>
                                      </p:cBhvr>
                                      <p:tavLst>
                                        <p:tav tm="0">
                                          <p:val>
                                            <p:strVal val="#ppt_w*.05"/>
                                          </p:val>
                                        </p:tav>
                                        <p:tav tm="100000">
                                          <p:val>
                                            <p:strVal val="#ppt_w"/>
                                          </p:val>
                                        </p:tav>
                                      </p:tavLst>
                                    </p:anim>
                                    <p:anim calcmode="lin" valueType="num">
                                      <p:cBhvr>
                                        <p:cTn id="19" dur="1000" fill="hold"/>
                                        <p:tgtEl>
                                          <p:spTgt spid="9626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9626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9626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9626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96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solidFill>
                  <a:schemeClr val="tx1"/>
                </a:solidFill>
                <a:effectLst/>
              </a:rPr>
              <a:t>Other ‘Unknown’ Facts</a:t>
            </a:r>
          </a:p>
        </p:txBody>
      </p:sp>
      <p:sp>
        <p:nvSpPr>
          <p:cNvPr id="296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smtClean="0">
                <a:effectLst/>
              </a:rPr>
              <a:t>If someone took a man’s coat of arms the man can charge against the person and that person would be executed immediately without any clothes as the highest form of embarrassment.</a:t>
            </a:r>
            <a:r>
              <a:rPr lang="en-US" smtClean="0">
                <a:effectLst/>
                <a:latin typeface="Bradley Hand ITC" pitchFamily="66" charset="0"/>
              </a:rPr>
              <a:t> </a:t>
            </a:r>
          </a:p>
          <a:p>
            <a:r>
              <a:rPr lang="en-US" sz="2800" smtClean="0">
                <a:effectLst/>
              </a:rPr>
              <a:t>For every son there was a different symbol used</a:t>
            </a:r>
          </a:p>
          <a:p>
            <a:r>
              <a:rPr lang="en-US" sz="2800" smtClean="0">
                <a:effectLst/>
              </a:rPr>
              <a:t>The oldest son would inherit the family coat of arms and the other sons would alter the designs for their families.</a:t>
            </a:r>
          </a:p>
          <a:p>
            <a:r>
              <a:rPr lang="en-US" sz="2800" smtClean="0">
                <a:effectLst/>
              </a:rPr>
              <a:t>When two people married they would combine their coat of arms in half or merge then to make a 3D effect</a:t>
            </a:r>
          </a:p>
          <a:p>
            <a:endParaRPr lang="en-US" sz="2800" smtClean="0">
              <a:effectLst/>
            </a:endParaRPr>
          </a:p>
        </p:txBody>
      </p:sp>
      <p:pic>
        <p:nvPicPr>
          <p:cNvPr id="8196" name="Picture 12" descr="heraldry.gif sword border image by dante_vergil_3"/>
          <p:cNvPicPr>
            <a:picLocks noGrp="1" noChangeAspect="1" noChangeArrowheads="1" noCrop="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819400" y="152400"/>
            <a:ext cx="3514725"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ppt_w</p:attrName>
                                        </p:attrNameLst>
                                      </p:cBhvr>
                                      <p:tavLst>
                                        <p:tav tm="0">
                                          <p:val>
                                            <p:fltVal val="0"/>
                                          </p:val>
                                        </p:tav>
                                        <p:tav tm="100000">
                                          <p:val>
                                            <p:strVal val="#ppt_w"/>
                                          </p:val>
                                        </p:tav>
                                      </p:tavLst>
                                    </p:anim>
                                    <p:anim calcmode="lin" valueType="num">
                                      <p:cBhvr>
                                        <p:cTn id="8" dur="1000" fill="hold"/>
                                        <p:tgtEl>
                                          <p:spTgt spid="29698"/>
                                        </p:tgtEl>
                                        <p:attrNameLst>
                                          <p:attrName>ppt_h</p:attrName>
                                        </p:attrNameLst>
                                      </p:cBhvr>
                                      <p:tavLst>
                                        <p:tav tm="0">
                                          <p:val>
                                            <p:fltVal val="0"/>
                                          </p:val>
                                        </p:tav>
                                        <p:tav tm="100000">
                                          <p:val>
                                            <p:strVal val="#ppt_h"/>
                                          </p:val>
                                        </p:tav>
                                      </p:tavLst>
                                    </p:anim>
                                    <p:anim calcmode="lin" valueType="num">
                                      <p:cBhvr>
                                        <p:cTn id="9" dur="1000" fill="hold"/>
                                        <p:tgtEl>
                                          <p:spTgt spid="29698"/>
                                        </p:tgtEl>
                                        <p:attrNameLst>
                                          <p:attrName>style.rotation</p:attrName>
                                        </p:attrNameLst>
                                      </p:cBhvr>
                                      <p:tavLst>
                                        <p:tav tm="0">
                                          <p:val>
                                            <p:fltVal val="90"/>
                                          </p:val>
                                        </p:tav>
                                        <p:tav tm="100000">
                                          <p:val>
                                            <p:fltVal val="0"/>
                                          </p:val>
                                        </p:tav>
                                      </p:tavLst>
                                    </p:anim>
                                    <p:animEffect transition="in" filter="fade">
                                      <p:cBhvr>
                                        <p:cTn id="10" dur="1000"/>
                                        <p:tgtEl>
                                          <p:spTgt spid="2969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9699">
                                            <p:txEl>
                                              <p:pRg st="0" end="0"/>
                                            </p:txEl>
                                          </p:spTgt>
                                        </p:tgtEl>
                                        <p:attrNameLst>
                                          <p:attrName>style.visibility</p:attrName>
                                        </p:attrNameLst>
                                      </p:cBhvr>
                                      <p:to>
                                        <p:strVal val="visible"/>
                                      </p:to>
                                    </p:set>
                                    <p:animEffect transition="in" filter="dissolve">
                                      <p:cBhvr>
                                        <p:cTn id="15" dur="500"/>
                                        <p:tgtEl>
                                          <p:spTgt spid="2969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9699">
                                            <p:txEl>
                                              <p:pRg st="1" end="1"/>
                                            </p:txEl>
                                          </p:spTgt>
                                        </p:tgtEl>
                                        <p:attrNameLst>
                                          <p:attrName>style.visibility</p:attrName>
                                        </p:attrNameLst>
                                      </p:cBhvr>
                                      <p:to>
                                        <p:strVal val="visible"/>
                                      </p:to>
                                    </p:set>
                                    <p:animEffect transition="in" filter="dissolve">
                                      <p:cBhvr>
                                        <p:cTn id="20" dur="500"/>
                                        <p:tgtEl>
                                          <p:spTgt spid="2969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9699">
                                            <p:txEl>
                                              <p:pRg st="2" end="2"/>
                                            </p:txEl>
                                          </p:spTgt>
                                        </p:tgtEl>
                                        <p:attrNameLst>
                                          <p:attrName>style.visibility</p:attrName>
                                        </p:attrNameLst>
                                      </p:cBhvr>
                                      <p:to>
                                        <p:strVal val="visible"/>
                                      </p:to>
                                    </p:set>
                                    <p:animEffect transition="in" filter="dissolve">
                                      <p:cBhvr>
                                        <p:cTn id="25" dur="500"/>
                                        <p:tgtEl>
                                          <p:spTgt spid="29699">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9699">
                                            <p:txEl>
                                              <p:pRg st="3" end="3"/>
                                            </p:txEl>
                                          </p:spTgt>
                                        </p:tgtEl>
                                        <p:attrNameLst>
                                          <p:attrName>style.visibility</p:attrName>
                                        </p:attrNameLst>
                                      </p:cBhvr>
                                      <p:to>
                                        <p:strVal val="visible"/>
                                      </p:to>
                                    </p:set>
                                    <p:animEffect transition="in" filter="dissolve">
                                      <p:cBhvr>
                                        <p:cTn id="30" dur="5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sz="7200" dirty="0" smtClean="0">
                <a:solidFill>
                  <a:schemeClr val="accent1">
                    <a:satMod val="150000"/>
                  </a:schemeClr>
                </a:solidFill>
                <a:latin typeface="Blackadder ITC" pitchFamily="82" charset="0"/>
              </a:rPr>
              <a:t>Fashion</a:t>
            </a:r>
            <a:endParaRPr lang="en-GB" sz="7200" dirty="0">
              <a:solidFill>
                <a:schemeClr val="accent1">
                  <a:satMod val="150000"/>
                </a:schemeClr>
              </a:solidFill>
              <a:latin typeface="Blackadder ITC" pitchFamily="82" charset="0"/>
            </a:endParaRPr>
          </a:p>
        </p:txBody>
      </p:sp>
      <p:sp>
        <p:nvSpPr>
          <p:cNvPr id="9219" name="Content Placeholder 2"/>
          <p:cNvSpPr>
            <a:spLocks noGrp="1"/>
          </p:cNvSpPr>
          <p:nvPr>
            <p:ph idx="1"/>
          </p:nvPr>
        </p:nvSpPr>
        <p:spPr/>
        <p:txBody>
          <a:bodyPr/>
          <a:lstStyle/>
          <a:p>
            <a:pPr eaLnBrk="1" hangingPunct="1"/>
            <a:r>
              <a:rPr lang="en-GB" altLang="en-US" smtClean="0">
                <a:latin typeface="Comic Sans MS" panose="030F0702030302020204" pitchFamily="66" charset="0"/>
              </a:rPr>
              <a:t>It became fashionable to have a Coat of Arms.</a:t>
            </a:r>
          </a:p>
          <a:p>
            <a:pPr eaLnBrk="1" hangingPunct="1"/>
            <a:r>
              <a:rPr lang="en-GB" altLang="en-US" smtClean="0">
                <a:latin typeface="Comic Sans MS" panose="030F0702030302020204" pitchFamily="66" charset="0"/>
              </a:rPr>
              <a:t>People hired artists to design them</a:t>
            </a:r>
          </a:p>
          <a:p>
            <a:pPr eaLnBrk="1" hangingPunct="1"/>
            <a:r>
              <a:rPr lang="en-GB" altLang="en-US" smtClean="0">
                <a:latin typeface="Comic Sans MS" panose="030F0702030302020204" pitchFamily="66" charset="0"/>
              </a:rPr>
              <a:t>The designs were put on a lot of items in the homes, like tunics, saddles, blankets</a:t>
            </a:r>
          </a:p>
          <a:p>
            <a:pPr eaLnBrk="1" hangingPunct="1"/>
            <a:r>
              <a:rPr lang="en-GB" altLang="en-US" smtClean="0">
                <a:latin typeface="Comic Sans MS" panose="030F0702030302020204" pitchFamily="66" charset="0"/>
              </a:rPr>
              <a:t>They were even put on rings and stamps</a:t>
            </a:r>
          </a:p>
        </p:txBody>
      </p:sp>
      <p:pic>
        <p:nvPicPr>
          <p:cNvPr id="9220" name="Picture 2" descr="C:\Users\Sammy\AppData\Local\Microsoft\Windows\Temporary Internet Files\Content.IE5\KEIJ40LV\MPj0443577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8063" y="5357813"/>
            <a:ext cx="1785937"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descr="C:\Users\Sammy\AppData\Local\Microsoft\Windows\Temporary Internet Files\Content.IE5\KEIJ40LV\MPj0443577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57813"/>
            <a:ext cx="1785938"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3" descr="C:\Users\Sammy\AppData\Local\Microsoft\Windows\Temporary Internet Files\Content.IE5\CEG38WX3\MCj0415992000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6688" y="0"/>
            <a:ext cx="1228725"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294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GB" dirty="0" smtClean="0"/>
              <a:t>Ideas for your coats of arms!</a:t>
            </a:r>
            <a:endParaRPr lang="en-GB" dirty="0"/>
          </a:p>
        </p:txBody>
      </p:sp>
      <p:sp>
        <p:nvSpPr>
          <p:cNvPr id="4" name="Rectangle 3"/>
          <p:cNvSpPr/>
          <p:nvPr/>
        </p:nvSpPr>
        <p:spPr>
          <a:xfrm>
            <a:off x="152400" y="762000"/>
            <a:ext cx="8839200" cy="6001643"/>
          </a:xfrm>
          <a:prstGeom prst="rect">
            <a:avLst/>
          </a:prstGeom>
        </p:spPr>
        <p:txBody>
          <a:bodyPr wrap="square">
            <a:spAutoFit/>
          </a:bodyPr>
          <a:lstStyle/>
          <a:p>
            <a:r>
              <a:rPr lang="en-US" sz="2400" b="1" dirty="0"/>
              <a:t>Axe</a:t>
            </a:r>
            <a:r>
              <a:rPr lang="en-US" sz="2400" dirty="0"/>
              <a:t> - Dutiful</a:t>
            </a:r>
            <a:br>
              <a:rPr lang="en-US" sz="2400" dirty="0"/>
            </a:br>
            <a:r>
              <a:rPr lang="en-US" sz="2400" b="1" dirty="0"/>
              <a:t>Crescent</a:t>
            </a:r>
            <a:r>
              <a:rPr lang="en-US" sz="2400" dirty="0"/>
              <a:t> </a:t>
            </a:r>
            <a:r>
              <a:rPr lang="en-US" sz="2400" b="1" dirty="0"/>
              <a:t>(Half moon)</a:t>
            </a:r>
            <a:r>
              <a:rPr lang="en-US" sz="2400" dirty="0"/>
              <a:t> - Clever</a:t>
            </a:r>
            <a:br>
              <a:rPr lang="en-US" sz="2400" dirty="0"/>
            </a:br>
            <a:r>
              <a:rPr lang="en-US" sz="2400" b="1" dirty="0"/>
              <a:t>Crosses</a:t>
            </a:r>
            <a:r>
              <a:rPr lang="en-US" sz="2400" dirty="0"/>
              <a:t> - Religious</a:t>
            </a:r>
            <a:br>
              <a:rPr lang="en-US" sz="2400" dirty="0"/>
            </a:br>
            <a:r>
              <a:rPr lang="en-US" sz="2400" b="1" dirty="0"/>
              <a:t>Crown</a:t>
            </a:r>
            <a:r>
              <a:rPr lang="en-US" sz="2400" dirty="0"/>
              <a:t> - Authority</a:t>
            </a:r>
            <a:br>
              <a:rPr lang="en-US" sz="2400" dirty="0"/>
            </a:br>
            <a:r>
              <a:rPr lang="en-US" sz="2400" b="1" dirty="0"/>
              <a:t>Fire</a:t>
            </a:r>
            <a:r>
              <a:rPr lang="en-US" sz="2400" dirty="0"/>
              <a:t> – Zeal, very keen</a:t>
            </a:r>
            <a:br>
              <a:rPr lang="en-US" sz="2400" dirty="0"/>
            </a:br>
            <a:r>
              <a:rPr lang="en-US" sz="2400" b="1" dirty="0"/>
              <a:t>Flaming Heart</a:t>
            </a:r>
            <a:r>
              <a:rPr lang="en-US" sz="2400" dirty="0"/>
              <a:t> - Passion</a:t>
            </a:r>
            <a:br>
              <a:rPr lang="en-US" sz="2400" dirty="0"/>
            </a:br>
            <a:r>
              <a:rPr lang="en-US" sz="2400" b="1" dirty="0"/>
              <a:t>Hand</a:t>
            </a:r>
            <a:r>
              <a:rPr lang="en-US" sz="2400" dirty="0"/>
              <a:t> - Faith, Sincerity &amp; Justice</a:t>
            </a:r>
            <a:br>
              <a:rPr lang="en-US" sz="2400" dirty="0"/>
            </a:br>
            <a:r>
              <a:rPr lang="en-US" sz="2400" b="1" dirty="0"/>
              <a:t>Heart</a:t>
            </a:r>
            <a:r>
              <a:rPr lang="en-US" sz="2400" dirty="0"/>
              <a:t> - Sincerity</a:t>
            </a:r>
            <a:br>
              <a:rPr lang="en-US" sz="2400" dirty="0"/>
            </a:br>
            <a:r>
              <a:rPr lang="en-US" sz="2400" b="1" dirty="0"/>
              <a:t>Horns &amp; Antlers</a:t>
            </a:r>
            <a:r>
              <a:rPr lang="en-US" sz="2400" dirty="0"/>
              <a:t> – Fortitude, brave</a:t>
            </a:r>
            <a:br>
              <a:rPr lang="en-US" sz="2400" dirty="0"/>
            </a:br>
            <a:r>
              <a:rPr lang="en-US" sz="2400" b="1" dirty="0"/>
              <a:t>Lightning</a:t>
            </a:r>
            <a:r>
              <a:rPr lang="en-US" sz="2400" dirty="0"/>
              <a:t> - Decisiveness</a:t>
            </a:r>
            <a:br>
              <a:rPr lang="en-US" sz="2400" dirty="0"/>
            </a:br>
            <a:r>
              <a:rPr lang="en-US" sz="2400" b="1" dirty="0"/>
              <a:t>Moon</a:t>
            </a:r>
            <a:r>
              <a:rPr lang="en-US" sz="2400" dirty="0"/>
              <a:t> – Serenity, calm</a:t>
            </a:r>
            <a:br>
              <a:rPr lang="en-US" sz="2400" dirty="0"/>
            </a:br>
            <a:r>
              <a:rPr lang="en-US" sz="2400" b="1" dirty="0"/>
              <a:t>Ring</a:t>
            </a:r>
            <a:r>
              <a:rPr lang="en-US" sz="2400" dirty="0"/>
              <a:t> – Fidelity, loyalty</a:t>
            </a:r>
            <a:br>
              <a:rPr lang="en-US" sz="2400" dirty="0"/>
            </a:br>
            <a:r>
              <a:rPr lang="en-US" sz="2400" b="1" dirty="0"/>
              <a:t>Star</a:t>
            </a:r>
            <a:r>
              <a:rPr lang="en-US" sz="2400" dirty="0"/>
              <a:t> - Nobility</a:t>
            </a:r>
            <a:br>
              <a:rPr lang="en-US" sz="2400" dirty="0"/>
            </a:br>
            <a:r>
              <a:rPr lang="en-US" sz="2400" b="1" dirty="0"/>
              <a:t>Sun</a:t>
            </a:r>
            <a:r>
              <a:rPr lang="en-US" sz="2400" dirty="0"/>
              <a:t> - Glory</a:t>
            </a:r>
            <a:br>
              <a:rPr lang="en-US" sz="2400" dirty="0"/>
            </a:br>
            <a:r>
              <a:rPr lang="en-US" sz="2400" b="1" dirty="0"/>
              <a:t>Sword </a:t>
            </a:r>
            <a:r>
              <a:rPr lang="en-US" sz="2400" dirty="0"/>
              <a:t>- Warlike</a:t>
            </a:r>
            <a:br>
              <a:rPr lang="en-US" sz="2400" dirty="0"/>
            </a:br>
            <a:r>
              <a:rPr lang="en-US" sz="2400" b="1" dirty="0"/>
              <a:t>Tower or Castle</a:t>
            </a:r>
            <a:r>
              <a:rPr lang="en-US" sz="2400" dirty="0"/>
              <a:t> - Fortitude &amp; Protectiveness</a:t>
            </a:r>
            <a:endParaRPr lang="en-GB" sz="2400" dirty="0"/>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524000"/>
            <a:ext cx="1752600" cy="199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689" y="3756883"/>
            <a:ext cx="1526822" cy="1545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488758"/>
            <a:ext cx="2042441"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1699" y="3762821"/>
            <a:ext cx="2025368" cy="114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3497" y="5029200"/>
            <a:ext cx="11430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9100" y="5544319"/>
            <a:ext cx="9525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6"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5086548"/>
            <a:ext cx="1170867"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7"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2553" y="152400"/>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8"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57600" y="1752600"/>
            <a:ext cx="1041628" cy="104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9"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10100" y="5094812"/>
            <a:ext cx="778486"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765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1" y="289188"/>
            <a:ext cx="2933696" cy="4603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56760" y="223629"/>
            <a:ext cx="4572000" cy="1815882"/>
          </a:xfrm>
          <a:prstGeom prst="rect">
            <a:avLst/>
          </a:prstGeom>
        </p:spPr>
        <p:txBody>
          <a:bodyPr>
            <a:spAutoFit/>
          </a:bodyPr>
          <a:lstStyle/>
          <a:p>
            <a:pPr lvl="0" algn="ctr"/>
            <a:r>
              <a:rPr kumimoji="0" lang="en-US" sz="4800" b="1"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Bear</a:t>
            </a:r>
            <a:r>
              <a:rPr kumimoji="0" lang="en-US" sz="48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 - Protectiveness</a:t>
            </a:r>
            <a:r>
              <a:rPr kumimoji="0" lang="en-US"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
            </a:r>
            <a:br>
              <a:rPr kumimoji="0" lang="en-US"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br>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650" y="2590800"/>
            <a:ext cx="4857750" cy="4138084"/>
          </a:xfrm>
          <a:prstGeom prst="rect">
            <a:avLst/>
          </a:prstGeom>
        </p:spPr>
      </p:pic>
      <p:sp>
        <p:nvSpPr>
          <p:cNvPr id="6" name="Rectangle 5"/>
          <p:cNvSpPr/>
          <p:nvPr/>
        </p:nvSpPr>
        <p:spPr>
          <a:xfrm>
            <a:off x="152400" y="5105400"/>
            <a:ext cx="3733800" cy="1323439"/>
          </a:xfrm>
          <a:prstGeom prst="rect">
            <a:avLst/>
          </a:prstGeom>
        </p:spPr>
        <p:txBody>
          <a:bodyPr wrap="square">
            <a:spAutoFit/>
          </a:bodyPr>
          <a:lstStyle/>
          <a:p>
            <a:pPr algn="ctr"/>
            <a:r>
              <a:rPr kumimoji="0" lang="en-US" sz="4000" b="1"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Fox</a:t>
            </a:r>
            <a:r>
              <a:rPr kumimoji="0" lang="en-US" sz="40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 - Cleverness</a:t>
            </a:r>
            <a:endParaRPr lang="en-GB" sz="4000" dirty="0"/>
          </a:p>
        </p:txBody>
      </p:sp>
    </p:spTree>
    <p:extLst>
      <p:ext uri="{BB962C8B-B14F-4D97-AF65-F5344CB8AC3E}">
        <p14:creationId xmlns:p14="http://schemas.microsoft.com/office/powerpoint/2010/main" val="1635513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789" y="907732"/>
            <a:ext cx="6002694"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52550" y="228600"/>
            <a:ext cx="6096000" cy="1138773"/>
          </a:xfrm>
          <a:prstGeom prst="rect">
            <a:avLst/>
          </a:prstGeom>
        </p:spPr>
        <p:txBody>
          <a:bodyPr wrap="square">
            <a:spAutoFit/>
          </a:bodyPr>
          <a:lstStyle/>
          <a:p>
            <a:pPr lvl="0" algn="ctr"/>
            <a:r>
              <a:rPr kumimoji="0" lang="en-US" sz="3600" b="1"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Bee</a:t>
            </a:r>
            <a:r>
              <a:rPr kumimoji="0" lang="en-US" sz="36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 </a:t>
            </a:r>
            <a:r>
              <a:rPr kumimoji="0" lang="en-US" sz="3600" b="0" i="0" u="none" strike="noStrike" cap="none" normalizeH="0" baseline="0" dirty="0" smtClean="0">
                <a:ln>
                  <a:noFill/>
                </a:ln>
                <a:solidFill>
                  <a:schemeClr val="tx1"/>
                </a:solidFill>
                <a:effectLst/>
                <a:latin typeface="Garamond"/>
                <a:ea typeface="Times New Roman" pitchFamily="18" charset="0"/>
                <a:cs typeface="Arial" pitchFamily="34" charset="0"/>
              </a:rPr>
              <a:t>–</a:t>
            </a:r>
            <a:r>
              <a:rPr kumimoji="0" lang="en-US" sz="36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 Hard working</a:t>
            </a:r>
            <a:br>
              <a:rPr kumimoji="0" lang="en-US" sz="36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br>
            <a:endParaRPr lang="en-US" sz="3200" dirty="0"/>
          </a:p>
        </p:txBody>
      </p:sp>
      <p:sp>
        <p:nvSpPr>
          <p:cNvPr id="4" name="Rectangle 3"/>
          <p:cNvSpPr/>
          <p:nvPr/>
        </p:nvSpPr>
        <p:spPr>
          <a:xfrm>
            <a:off x="2590800" y="3657600"/>
            <a:ext cx="3619500" cy="1938992"/>
          </a:xfrm>
          <a:prstGeom prst="rect">
            <a:avLst/>
          </a:prstGeom>
        </p:spPr>
        <p:txBody>
          <a:bodyPr wrap="square">
            <a:spAutoFit/>
          </a:bodyPr>
          <a:lstStyle/>
          <a:p>
            <a:pPr lvl="0" algn="ctr"/>
            <a:r>
              <a:rPr lang="en-US" sz="4000" b="1" dirty="0">
                <a:solidFill>
                  <a:srgbClr val="FFFFFF"/>
                </a:solidFill>
                <a:latin typeface="Century Gothic" pitchFamily="34" charset="0"/>
                <a:ea typeface="Times New Roman" pitchFamily="18" charset="0"/>
                <a:cs typeface="Arial" pitchFamily="34" charset="0"/>
              </a:rPr>
              <a:t>Falcon or Hawk</a:t>
            </a:r>
            <a:r>
              <a:rPr lang="en-US" sz="4000" dirty="0">
                <a:solidFill>
                  <a:srgbClr val="FFFFFF"/>
                </a:solidFill>
                <a:latin typeface="Century Gothic" pitchFamily="34" charset="0"/>
                <a:ea typeface="Times New Roman" pitchFamily="18" charset="0"/>
                <a:cs typeface="Arial" pitchFamily="34" charset="0"/>
              </a:rPr>
              <a:t> - Eagerness</a:t>
            </a:r>
            <a:endParaRPr lang="en-GB" sz="4000" dirty="0">
              <a:solidFill>
                <a:srgbClr val="FFFFFF"/>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343811"/>
            <a:ext cx="2971800" cy="2971800"/>
          </a:xfrm>
          <a:prstGeom prst="rect">
            <a:avLst/>
          </a:prstGeom>
        </p:spPr>
      </p:pic>
      <p:pic>
        <p:nvPicPr>
          <p:cNvPr id="430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166" y="3429000"/>
            <a:ext cx="2415034" cy="2898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5715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304800"/>
            <a:ext cx="4338637" cy="3307674"/>
          </a:xfrm>
          <a:prstGeom prst="rect">
            <a:avLst/>
          </a:prstGeom>
        </p:spPr>
        <p:style>
          <a:lnRef idx="2">
            <a:schemeClr val="dk1"/>
          </a:lnRef>
          <a:fillRef idx="1">
            <a:schemeClr val="lt1"/>
          </a:fillRef>
          <a:effectRef idx="0">
            <a:schemeClr val="dk1"/>
          </a:effectRef>
          <a:fontRef idx="minor">
            <a:schemeClr val="dk1"/>
          </a:fontRef>
        </p:style>
      </p:pic>
      <p:sp>
        <p:nvSpPr>
          <p:cNvPr id="3" name="Rectangle 2"/>
          <p:cNvSpPr/>
          <p:nvPr/>
        </p:nvSpPr>
        <p:spPr>
          <a:xfrm>
            <a:off x="304800" y="710386"/>
            <a:ext cx="4572000" cy="2185214"/>
          </a:xfrm>
          <a:prstGeom prst="rect">
            <a:avLst/>
          </a:prstGeom>
        </p:spPr>
        <p:txBody>
          <a:bodyPr>
            <a:spAutoFit/>
          </a:bodyPr>
          <a:lstStyle/>
          <a:p>
            <a:pPr lvl="0" algn="ctr"/>
            <a:r>
              <a:rPr kumimoji="0" lang="en-US" sz="6000" b="1"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Dog</a:t>
            </a:r>
            <a:r>
              <a:rPr kumimoji="0" lang="en-US" sz="60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 - Loyalty</a:t>
            </a:r>
            <a:r>
              <a:rPr kumimoji="0" lang="en-US"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
            </a:r>
            <a:br>
              <a:rPr kumimoji="0" lang="en-US"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br>
            <a:endParaRPr lang="en-US" sz="1600" dirty="0"/>
          </a:p>
        </p:txBody>
      </p:sp>
      <p:sp>
        <p:nvSpPr>
          <p:cNvPr id="4" name="Rectangle 3"/>
          <p:cNvSpPr/>
          <p:nvPr/>
        </p:nvSpPr>
        <p:spPr>
          <a:xfrm>
            <a:off x="4371201" y="4191000"/>
            <a:ext cx="4587834" cy="2123658"/>
          </a:xfrm>
          <a:prstGeom prst="rect">
            <a:avLst/>
          </a:prstGeom>
        </p:spPr>
        <p:txBody>
          <a:bodyPr wrap="square">
            <a:spAutoFit/>
          </a:bodyPr>
          <a:lstStyle/>
          <a:p>
            <a:r>
              <a:rPr kumimoji="0" lang="en-US" sz="4400" b="1"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Griffin </a:t>
            </a:r>
            <a:r>
              <a:rPr kumimoji="0" lang="en-US" sz="4400" b="1" i="1"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(part eagle, part lion)</a:t>
            </a:r>
            <a:r>
              <a:rPr kumimoji="0" lang="en-US" sz="44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 - Bravery</a:t>
            </a:r>
            <a:endParaRPr lang="en-GB" sz="4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901537"/>
            <a:ext cx="3276600" cy="3723409"/>
          </a:xfrm>
          <a:prstGeom prst="rect">
            <a:avLst/>
          </a:prstGeom>
        </p:spPr>
      </p:pic>
    </p:spTree>
    <p:extLst>
      <p:ext uri="{BB962C8B-B14F-4D97-AF65-F5344CB8AC3E}">
        <p14:creationId xmlns:p14="http://schemas.microsoft.com/office/powerpoint/2010/main" val="2804135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303440"/>
            <a:ext cx="3200400" cy="2585323"/>
          </a:xfrm>
          <a:prstGeom prst="rect">
            <a:avLst/>
          </a:prstGeom>
        </p:spPr>
        <p:txBody>
          <a:bodyPr wrap="square">
            <a:spAutoFit/>
          </a:bodyPr>
          <a:lstStyle/>
          <a:p>
            <a:pPr algn="ctr"/>
            <a:r>
              <a:rPr kumimoji="0" lang="en-US" sz="3600" b="1"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Double Eagle &amp; Eagle</a:t>
            </a:r>
            <a:r>
              <a:rPr kumimoji="0" lang="en-US" sz="36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 - Leadership &amp; Decisiveness</a:t>
            </a:r>
            <a:r>
              <a:rPr kumimoji="0" lang="en-US"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
            </a:r>
            <a:br>
              <a:rPr kumimoji="0" lang="en-US"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b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363080"/>
            <a:ext cx="2591594" cy="2487930"/>
          </a:xfrm>
          <a:prstGeom prst="rect">
            <a:avLst/>
          </a:prstGeom>
        </p:spPr>
        <p:style>
          <a:lnRef idx="2">
            <a:schemeClr val="dk1"/>
          </a:lnRef>
          <a:fillRef idx="1">
            <a:schemeClr val="lt1"/>
          </a:fillRef>
          <a:effectRef idx="0">
            <a:schemeClr val="dk1"/>
          </a:effectRef>
          <a:fontRef idx="minor">
            <a:schemeClr val="dk1"/>
          </a:fontRef>
        </p:style>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93" y="326259"/>
            <a:ext cx="2649220" cy="2667000"/>
          </a:xfrm>
          <a:prstGeom prst="rect">
            <a:avLst/>
          </a:prstGeom>
        </p:spPr>
        <p:style>
          <a:lnRef idx="2">
            <a:schemeClr val="dk1"/>
          </a:lnRef>
          <a:fillRef idx="1">
            <a:schemeClr val="lt1"/>
          </a:fillRef>
          <a:effectRef idx="0">
            <a:schemeClr val="dk1"/>
          </a:effectRef>
          <a:fontRef idx="minor">
            <a:schemeClr val="dk1"/>
          </a:fontRef>
        </p:style>
      </p:pic>
      <p:sp>
        <p:nvSpPr>
          <p:cNvPr id="6" name="Rectangle 5"/>
          <p:cNvSpPr/>
          <p:nvPr/>
        </p:nvSpPr>
        <p:spPr>
          <a:xfrm>
            <a:off x="2590800" y="4038600"/>
            <a:ext cx="3047999" cy="1938992"/>
          </a:xfrm>
          <a:prstGeom prst="rect">
            <a:avLst/>
          </a:prstGeom>
        </p:spPr>
        <p:txBody>
          <a:bodyPr wrap="square">
            <a:spAutoFit/>
          </a:bodyPr>
          <a:lstStyle/>
          <a:p>
            <a:pPr algn="ctr"/>
            <a:r>
              <a:rPr kumimoji="0" lang="en-US" sz="4000" b="1"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Horse </a:t>
            </a:r>
            <a:r>
              <a:rPr kumimoji="0" lang="en-US" sz="40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 Readiness to Serve</a:t>
            </a:r>
            <a:endParaRPr lang="en-GB" sz="4000" dirty="0"/>
          </a:p>
        </p:txBody>
      </p:sp>
      <p:pic>
        <p:nvPicPr>
          <p:cNvPr id="450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1140" y="2993259"/>
            <a:ext cx="2921254"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47" y="3789923"/>
            <a:ext cx="2374753" cy="2436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597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4572000" cy="1754326"/>
          </a:xfrm>
          <a:prstGeom prst="rect">
            <a:avLst/>
          </a:prstGeom>
        </p:spPr>
        <p:txBody>
          <a:bodyPr>
            <a:spAutoFit/>
          </a:bodyPr>
          <a:lstStyle/>
          <a:p>
            <a:pPr algn="ctr"/>
            <a:r>
              <a:rPr kumimoji="0" lang="en-US" sz="3600" b="1"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Dragon</a:t>
            </a:r>
            <a:r>
              <a:rPr kumimoji="0" lang="en-US" sz="36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 - Defender of Treasure</a:t>
            </a:r>
            <a:br>
              <a:rPr kumimoji="0" lang="en-US" sz="36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br>
            <a:endParaRPr lang="en-GB"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898" y="1703119"/>
            <a:ext cx="3689902" cy="4572000"/>
          </a:xfrm>
          <a:prstGeom prst="rect">
            <a:avLst/>
          </a:prstGeom>
        </p:spPr>
        <p:style>
          <a:lnRef idx="2">
            <a:schemeClr val="dk1"/>
          </a:lnRef>
          <a:fillRef idx="1">
            <a:schemeClr val="lt1"/>
          </a:fillRef>
          <a:effectRef idx="0">
            <a:schemeClr val="dk1"/>
          </a:effectRef>
          <a:fontRef idx="minor">
            <a:schemeClr val="dk1"/>
          </a:fontRef>
        </p:style>
      </p:pic>
      <p:sp>
        <p:nvSpPr>
          <p:cNvPr id="4" name="Rectangle 3"/>
          <p:cNvSpPr/>
          <p:nvPr/>
        </p:nvSpPr>
        <p:spPr>
          <a:xfrm>
            <a:off x="4343400" y="4953000"/>
            <a:ext cx="4495800" cy="1754326"/>
          </a:xfrm>
          <a:prstGeom prst="rect">
            <a:avLst/>
          </a:prstGeom>
        </p:spPr>
        <p:txBody>
          <a:bodyPr wrap="square">
            <a:spAutoFit/>
          </a:bodyPr>
          <a:lstStyle/>
          <a:p>
            <a:pPr algn="ctr"/>
            <a:r>
              <a:rPr kumimoji="0" lang="en-US" sz="5400" b="1"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Lion</a:t>
            </a:r>
            <a:r>
              <a:rPr kumimoji="0" lang="en-US" sz="54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 - Courage</a:t>
            </a:r>
            <a:endParaRPr lang="en-GB" sz="5400" dirty="0"/>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7074" y="304800"/>
            <a:ext cx="3763783" cy="427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803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844" y="609600"/>
            <a:ext cx="4951555" cy="646331"/>
          </a:xfrm>
          <a:prstGeom prst="rect">
            <a:avLst/>
          </a:prstGeom>
        </p:spPr>
        <p:txBody>
          <a:bodyPr wrap="square">
            <a:spAutoFit/>
          </a:bodyPr>
          <a:lstStyle/>
          <a:p>
            <a:r>
              <a:rPr kumimoji="0" lang="en-US" sz="3600" b="1"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Snake</a:t>
            </a:r>
            <a:r>
              <a:rPr kumimoji="0" lang="en-US" sz="36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 - Ambition</a:t>
            </a:r>
            <a:endParaRPr lang="en-GB" sz="3600" dirty="0"/>
          </a:p>
        </p:txBody>
      </p:sp>
      <p:sp>
        <p:nvSpPr>
          <p:cNvPr id="3" name="Rectangle 2"/>
          <p:cNvSpPr/>
          <p:nvPr/>
        </p:nvSpPr>
        <p:spPr>
          <a:xfrm>
            <a:off x="228600" y="5943600"/>
            <a:ext cx="8351966" cy="646331"/>
          </a:xfrm>
          <a:prstGeom prst="rect">
            <a:avLst/>
          </a:prstGeom>
        </p:spPr>
        <p:txBody>
          <a:bodyPr wrap="none">
            <a:spAutoFit/>
          </a:bodyPr>
          <a:lstStyle/>
          <a:p>
            <a:pPr algn="ctr"/>
            <a:r>
              <a:rPr kumimoji="0" lang="en-US" sz="3600" b="1"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Stag, Elk or Deer</a:t>
            </a:r>
            <a:r>
              <a:rPr kumimoji="0" lang="en-US" sz="36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 - Peace &amp; Harmony</a:t>
            </a:r>
            <a:endParaRPr lang="en-GB" sz="3600"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81000"/>
            <a:ext cx="3300412" cy="286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524000"/>
            <a:ext cx="2533650" cy="4067175"/>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4237092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584775"/>
          </a:xfrm>
          <a:prstGeom prst="rect">
            <a:avLst/>
          </a:prstGeom>
        </p:spPr>
        <p:txBody>
          <a:bodyPr wrap="square">
            <a:spAutoFit/>
          </a:bodyPr>
          <a:lstStyle/>
          <a:p>
            <a:pPr algn="ctr"/>
            <a:r>
              <a:rPr kumimoji="0" lang="en-US" sz="3200" b="1"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Unicorn</a:t>
            </a:r>
            <a:r>
              <a:rPr kumimoji="0" lang="en-US" sz="32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 - Extreme courage</a:t>
            </a:r>
            <a:endParaRPr lang="en-GB" sz="3200" dirty="0"/>
          </a:p>
        </p:txBody>
      </p:sp>
      <p:pic>
        <p:nvPicPr>
          <p:cNvPr id="481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51462"/>
            <a:ext cx="2962275" cy="363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0" y="5486400"/>
            <a:ext cx="8001000" cy="769441"/>
          </a:xfrm>
          <a:prstGeom prst="rect">
            <a:avLst/>
          </a:prstGeom>
        </p:spPr>
        <p:txBody>
          <a:bodyPr wrap="square">
            <a:spAutoFit/>
          </a:bodyPr>
          <a:lstStyle/>
          <a:p>
            <a:pPr algn="ctr"/>
            <a:r>
              <a:rPr kumimoji="0" lang="en-US" sz="4400" b="1"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Tiger</a:t>
            </a:r>
            <a:r>
              <a:rPr kumimoji="0" lang="en-US" sz="4400" b="0" i="0" u="none" strike="noStrike" cap="none" normalizeH="0" baseline="0" dirty="0" smtClean="0">
                <a:ln>
                  <a:noFill/>
                </a:ln>
                <a:solidFill>
                  <a:schemeClr val="tx1"/>
                </a:solidFill>
                <a:effectLst/>
                <a:latin typeface="Century Gothic" pitchFamily="34" charset="0"/>
                <a:ea typeface="Times New Roman" pitchFamily="18" charset="0"/>
                <a:cs typeface="Arial" pitchFamily="34" charset="0"/>
              </a:rPr>
              <a:t> - Fierceness &amp; Valor</a:t>
            </a:r>
          </a:p>
        </p:txBody>
      </p:sp>
      <p:pic>
        <p:nvPicPr>
          <p:cNvPr id="481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51462"/>
            <a:ext cx="3219450" cy="3648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607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Rot="1" noChangeArrowheads="1"/>
          </p:cNvSpPr>
          <p:nvPr>
            <p:ph type="title"/>
          </p:nvPr>
        </p:nvSpPr>
        <p:spPr>
          <a:xfrm>
            <a:off x="457200" y="533400"/>
            <a:ext cx="8229600" cy="1143000"/>
          </a:xfrm>
        </p:spPr>
        <p:txBody>
          <a:bodyPr/>
          <a:lstStyle/>
          <a:p>
            <a:pPr eaLnBrk="1" hangingPunct="1">
              <a:defRPr/>
            </a:pPr>
            <a:r>
              <a:rPr lang="en-US" dirty="0" smtClean="0">
                <a:solidFill>
                  <a:schemeClr val="tx1"/>
                </a:solidFill>
              </a:rPr>
              <a:t>How Heraldry Began</a:t>
            </a:r>
          </a:p>
        </p:txBody>
      </p:sp>
      <p:sp>
        <p:nvSpPr>
          <p:cNvPr id="115720" name="Rectangle 8"/>
          <p:cNvSpPr>
            <a:spLocks noGrp="1" noChangeArrowheads="1"/>
          </p:cNvSpPr>
          <p:nvPr>
            <p:ph type="body" sz="half" idx="1"/>
          </p:nvPr>
        </p:nvSpPr>
        <p:spPr/>
        <p:txBody>
          <a:bodyPr/>
          <a:lstStyle/>
          <a:p>
            <a:pPr eaLnBrk="1" hangingPunct="1">
              <a:defRPr/>
            </a:pPr>
            <a:r>
              <a:rPr lang="en-US" sz="2800" dirty="0" smtClean="0"/>
              <a:t>Many people could not read or write in the Middle Ages, so they used heraldry as a way to identify themselves and their families.</a:t>
            </a:r>
            <a:br>
              <a:rPr lang="en-US" sz="2800" dirty="0" smtClean="0"/>
            </a:br>
            <a:endParaRPr lang="en-US" sz="2800" dirty="0" smtClean="0"/>
          </a:p>
          <a:p>
            <a:pPr eaLnBrk="1" hangingPunct="1">
              <a:defRPr/>
            </a:pPr>
            <a:r>
              <a:rPr lang="en-US" sz="2800" dirty="0" smtClean="0"/>
              <a:t>The coat of arms showed a persons rank in society.</a:t>
            </a:r>
          </a:p>
          <a:p>
            <a:pPr eaLnBrk="1" hangingPunct="1">
              <a:defRPr/>
            </a:pPr>
            <a:endParaRPr lang="en-US" sz="2800" dirty="0" smtClean="0"/>
          </a:p>
          <a:p>
            <a:pPr eaLnBrk="1" hangingPunct="1">
              <a:buFont typeface="Wingdings" pitchFamily="2" charset="2"/>
              <a:buNone/>
              <a:defRPr/>
            </a:pPr>
            <a:endParaRPr lang="en-US" sz="2800" dirty="0" smtClean="0"/>
          </a:p>
        </p:txBody>
      </p:sp>
      <p:pic>
        <p:nvPicPr>
          <p:cNvPr id="4100" name="Picture 11" descr="heraldry.gif sword border image by dante_vergil_3"/>
          <p:cNvPicPr>
            <a:picLocks noGrp="1" noChangeAspect="1" noChangeArrowheads="1" noCrop="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667000" y="304800"/>
            <a:ext cx="3514725" cy="276225"/>
          </a:xfrm>
        </p:spPr>
      </p:pic>
      <p:pic>
        <p:nvPicPr>
          <p:cNvPr id="115725" name="Picture 13" descr="SablewolfHeraldry.jpg Sablewolf Heraldry image by sablewolf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800600" y="1600200"/>
            <a:ext cx="4049713" cy="4724400"/>
          </a:xfrm>
        </p:spPr>
      </p:pic>
      <p:sp>
        <p:nvSpPr>
          <p:cNvPr id="2" name="TextBox 1"/>
          <p:cNvSpPr txBox="1"/>
          <p:nvPr/>
        </p:nvSpPr>
        <p:spPr>
          <a:xfrm>
            <a:off x="304800" y="5867400"/>
            <a:ext cx="4191000"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sz="2400" b="1" dirty="0" smtClean="0">
                <a:solidFill>
                  <a:schemeClr val="bg1"/>
                </a:solidFill>
              </a:rPr>
              <a:t>What do you think is meant by rank?</a:t>
            </a:r>
            <a:endParaRPr lang="en-GB" sz="2400" b="1" dirty="0">
              <a:solidFill>
                <a:schemeClr val="bg1"/>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strips(downLeft)">
                                      <p:cBhvr>
                                        <p:cTn id="7" dur="500"/>
                                        <p:tgtEl>
                                          <p:spTgt spid="1157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15720">
                                            <p:txEl>
                                              <p:pRg st="0" end="0"/>
                                            </p:txEl>
                                          </p:spTgt>
                                        </p:tgtEl>
                                        <p:attrNameLst>
                                          <p:attrName>style.visibility</p:attrName>
                                        </p:attrNameLst>
                                      </p:cBhvr>
                                      <p:to>
                                        <p:strVal val="visible"/>
                                      </p:to>
                                    </p:set>
                                    <p:animEffect transition="in" filter="strips(downLeft)">
                                      <p:cBhvr>
                                        <p:cTn id="12" dur="500"/>
                                        <p:tgtEl>
                                          <p:spTgt spid="115720">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115720">
                                            <p:txEl>
                                              <p:pRg st="1" end="1"/>
                                            </p:txEl>
                                          </p:spTgt>
                                        </p:tgtEl>
                                        <p:attrNameLst>
                                          <p:attrName>style.visibility</p:attrName>
                                        </p:attrNameLst>
                                      </p:cBhvr>
                                      <p:to>
                                        <p:strVal val="visible"/>
                                      </p:to>
                                    </p:set>
                                    <p:animEffect transition="in" filter="strips(downLeft)">
                                      <p:cBhvr>
                                        <p:cTn id="15" dur="500"/>
                                        <p:tgtEl>
                                          <p:spTgt spid="115720">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6" fill="hold" nodeType="clickEffect">
                                  <p:stCondLst>
                                    <p:cond delay="0"/>
                                  </p:stCondLst>
                                  <p:childTnLst>
                                    <p:set>
                                      <p:cBhvr>
                                        <p:cTn id="19" dur="1" fill="hold">
                                          <p:stCondLst>
                                            <p:cond delay="0"/>
                                          </p:stCondLst>
                                        </p:cTn>
                                        <p:tgtEl>
                                          <p:spTgt spid="115725"/>
                                        </p:tgtEl>
                                        <p:attrNameLst>
                                          <p:attrName>style.visibility</p:attrName>
                                        </p:attrNameLst>
                                      </p:cBhvr>
                                      <p:to>
                                        <p:strVal val="visible"/>
                                      </p:to>
                                    </p:set>
                                    <p:animEffect transition="in" filter="barn(inHorizontal)">
                                      <p:cBhvr>
                                        <p:cTn id="20" dur="500"/>
                                        <p:tgtEl>
                                          <p:spTgt spid="115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easley Middle Ages\IMG_0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edieval Week\Pictures to print\medieval (26).JPG"/>
          <p:cNvPicPr/>
          <p:nvPr/>
        </p:nvPicPr>
        <p:blipFill rotWithShape="1">
          <a:blip r:embed="rId4">
            <a:extLst>
              <a:ext uri="{28A0092B-C50C-407E-A947-70E740481C1C}">
                <a14:useLocalDpi xmlns:a14="http://schemas.microsoft.com/office/drawing/2010/main" val="0"/>
              </a:ext>
            </a:extLst>
          </a:blip>
          <a:srcRect l="27576" t="26942" r="36318" b="12754"/>
          <a:stretch/>
        </p:blipFill>
        <p:spPr bwMode="auto">
          <a:xfrm>
            <a:off x="6107180" y="228600"/>
            <a:ext cx="2386330"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4451054"/>
            <a:ext cx="2819400" cy="1323439"/>
          </a:xfrm>
          <a:prstGeom prst="rect">
            <a:avLst/>
          </a:prstGeom>
          <a:noFill/>
        </p:spPr>
        <p:txBody>
          <a:bodyPr wrap="square" rtlCol="0">
            <a:spAutoFit/>
          </a:bodyPr>
          <a:lstStyle/>
          <a:p>
            <a:pPr algn="ctr"/>
            <a:r>
              <a:rPr lang="en-GB" sz="4000" dirty="0" smtClean="0"/>
              <a:t>Student </a:t>
            </a:r>
          </a:p>
          <a:p>
            <a:pPr algn="ctr"/>
            <a:r>
              <a:rPr lang="en-GB" sz="4000" dirty="0" smtClean="0"/>
              <a:t>Examples</a:t>
            </a:r>
            <a:endParaRPr lang="en-GB" sz="4000" dirty="0"/>
          </a:p>
        </p:txBody>
      </p:sp>
      <p:pic>
        <p:nvPicPr>
          <p:cNvPr id="1028" name="Picture 4" descr="I:\Medieval Week\Pictures to print\medieval (25).JPG"/>
          <p:cNvPicPr>
            <a:picLocks noChangeAspect="1" noChangeArrowheads="1"/>
          </p:cNvPicPr>
          <p:nvPr/>
        </p:nvPicPr>
        <p:blipFill rotWithShape="1">
          <a:blip r:embed="rId5">
            <a:extLst>
              <a:ext uri="{28A0092B-C50C-407E-A947-70E740481C1C}">
                <a14:useLocalDpi xmlns:a14="http://schemas.microsoft.com/office/drawing/2010/main" val="0"/>
              </a:ext>
            </a:extLst>
          </a:blip>
          <a:srcRect l="29223" t="42589" r="9966" b="6301"/>
          <a:stretch/>
        </p:blipFill>
        <p:spPr bwMode="auto">
          <a:xfrm>
            <a:off x="6076288" y="3533239"/>
            <a:ext cx="2417222" cy="270884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Medieval Week\Pictures to print\medieval (27).JPG"/>
          <p:cNvPicPr>
            <a:picLocks noChangeAspect="1" noChangeArrowheads="1"/>
          </p:cNvPicPr>
          <p:nvPr/>
        </p:nvPicPr>
        <p:blipFill rotWithShape="1">
          <a:blip r:embed="rId6">
            <a:extLst>
              <a:ext uri="{28A0092B-C50C-407E-A947-70E740481C1C}">
                <a14:useLocalDpi xmlns:a14="http://schemas.microsoft.com/office/drawing/2010/main" val="0"/>
              </a:ext>
            </a:extLst>
          </a:blip>
          <a:srcRect l="28336" t="8193" r="27576" b="33530"/>
          <a:stretch/>
        </p:blipFill>
        <p:spPr bwMode="auto">
          <a:xfrm>
            <a:off x="3810000" y="4411362"/>
            <a:ext cx="1838328" cy="1822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329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have coats of arms?</a:t>
            </a:r>
            <a:endParaRPr lang="en-GB" dirty="0"/>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825" y="1676400"/>
            <a:ext cx="35623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0" y="5638800"/>
            <a:ext cx="5943600" cy="646331"/>
          </a:xfrm>
          <a:prstGeom prst="rect">
            <a:avLst/>
          </a:prstGeom>
          <a:noFill/>
        </p:spPr>
        <p:txBody>
          <a:bodyPr wrap="square" rtlCol="0">
            <a:spAutoFit/>
          </a:bodyPr>
          <a:lstStyle/>
          <a:p>
            <a:pPr algn="ctr"/>
            <a:r>
              <a:rPr lang="en-GB" sz="3600" dirty="0" smtClean="0"/>
              <a:t>Croydon council</a:t>
            </a:r>
            <a:endParaRPr lang="en-GB" sz="3600" dirty="0"/>
          </a:p>
        </p:txBody>
      </p:sp>
    </p:spTree>
    <p:extLst>
      <p:ext uri="{BB962C8B-B14F-4D97-AF65-F5344CB8AC3E}">
        <p14:creationId xmlns:p14="http://schemas.microsoft.com/office/powerpoint/2010/main" val="1802006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have coats of arms?</a:t>
            </a:r>
            <a:endParaRPr lang="en-GB" dirty="0"/>
          </a:p>
        </p:txBody>
      </p:sp>
      <p:sp>
        <p:nvSpPr>
          <p:cNvPr id="4" name="TextBox 3"/>
          <p:cNvSpPr txBox="1"/>
          <p:nvPr/>
        </p:nvSpPr>
        <p:spPr>
          <a:xfrm>
            <a:off x="457200" y="5638800"/>
            <a:ext cx="5943600" cy="646331"/>
          </a:xfrm>
          <a:prstGeom prst="rect">
            <a:avLst/>
          </a:prstGeom>
          <a:noFill/>
        </p:spPr>
        <p:txBody>
          <a:bodyPr wrap="square" rtlCol="0">
            <a:spAutoFit/>
          </a:bodyPr>
          <a:lstStyle/>
          <a:p>
            <a:pPr algn="ctr"/>
            <a:r>
              <a:rPr lang="en-GB" sz="3600" dirty="0" smtClean="0"/>
              <a:t>The Queen</a:t>
            </a:r>
            <a:endParaRPr lang="en-GB" sz="3600" dirty="0"/>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2273"/>
            <a:ext cx="4267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604" y="1212273"/>
            <a:ext cx="3542921" cy="442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149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have coats of arms?</a:t>
            </a:r>
            <a:endParaRPr lang="en-GB" dirty="0"/>
          </a:p>
        </p:txBody>
      </p:sp>
      <p:sp>
        <p:nvSpPr>
          <p:cNvPr id="4" name="TextBox 3"/>
          <p:cNvSpPr txBox="1"/>
          <p:nvPr/>
        </p:nvSpPr>
        <p:spPr>
          <a:xfrm>
            <a:off x="1524000" y="5638800"/>
            <a:ext cx="5943600" cy="1200329"/>
          </a:xfrm>
          <a:prstGeom prst="rect">
            <a:avLst/>
          </a:prstGeom>
          <a:noFill/>
        </p:spPr>
        <p:txBody>
          <a:bodyPr wrap="square" rtlCol="0">
            <a:spAutoFit/>
          </a:bodyPr>
          <a:lstStyle/>
          <a:p>
            <a:pPr algn="ctr"/>
            <a:r>
              <a:rPr lang="en-GB" sz="3600" dirty="0" smtClean="0"/>
              <a:t>This is not a coat of arms but uses heraldic symbols</a:t>
            </a:r>
            <a:endParaRPr lang="en-GB" sz="3600" dirty="0"/>
          </a:p>
        </p:txBody>
      </p:sp>
      <p:pic>
        <p:nvPicPr>
          <p:cNvPr id="5017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415" b="9230"/>
          <a:stretch/>
        </p:blipFill>
        <p:spPr bwMode="auto">
          <a:xfrm>
            <a:off x="2373086" y="1343305"/>
            <a:ext cx="3581400" cy="4295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858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divide your shield</a:t>
            </a:r>
            <a:endParaRPr lang="en-GB" dirty="0"/>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88799"/>
            <a:ext cx="5334000" cy="5100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949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8329055"/>
              </p:ext>
            </p:extLst>
          </p:nvPr>
        </p:nvGraphicFramePr>
        <p:xfrm>
          <a:off x="609597" y="2986879"/>
          <a:ext cx="7924802" cy="3490120"/>
        </p:xfrm>
        <a:graphic>
          <a:graphicData uri="http://schemas.openxmlformats.org/drawingml/2006/table">
            <a:tbl>
              <a:tblPr firstRow="1" firstCol="1" bandRow="1">
                <a:tableStyleId>{5C22544A-7EE6-4342-B048-85BDC9FD1C3A}</a:tableStyleId>
              </a:tblPr>
              <a:tblGrid>
                <a:gridCol w="3962401">
                  <a:extLst>
                    <a:ext uri="{9D8B030D-6E8A-4147-A177-3AD203B41FA5}">
                      <a16:colId xmlns:a16="http://schemas.microsoft.com/office/drawing/2014/main" val="20000"/>
                    </a:ext>
                  </a:extLst>
                </a:gridCol>
                <a:gridCol w="3962401">
                  <a:extLst>
                    <a:ext uri="{9D8B030D-6E8A-4147-A177-3AD203B41FA5}">
                      <a16:colId xmlns:a16="http://schemas.microsoft.com/office/drawing/2014/main" val="20001"/>
                    </a:ext>
                  </a:extLst>
                </a:gridCol>
              </a:tblGrid>
              <a:tr h="698024">
                <a:tc>
                  <a:txBody>
                    <a:bodyPr/>
                    <a:lstStyle/>
                    <a:p>
                      <a:pPr>
                        <a:lnSpc>
                          <a:spcPct val="115000"/>
                        </a:lnSpc>
                        <a:spcAft>
                          <a:spcPts val="0"/>
                        </a:spcAft>
                      </a:pPr>
                      <a:r>
                        <a:rPr lang="en-GB" sz="2000" dirty="0">
                          <a:solidFill>
                            <a:sysClr val="windowText" lastClr="000000"/>
                          </a:solidFill>
                          <a:effectLst/>
                        </a:rPr>
                        <a:t>E.g. Purple and green </a:t>
                      </a:r>
                      <a:endParaRPr lang="en-GB"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lumOff val="75000"/>
                      </a:schemeClr>
                    </a:solidFill>
                  </a:tcPr>
                </a:tc>
                <a:tc>
                  <a:txBody>
                    <a:bodyPr/>
                    <a:lstStyle/>
                    <a:p>
                      <a:pPr>
                        <a:lnSpc>
                          <a:spcPct val="115000"/>
                        </a:lnSpc>
                        <a:spcAft>
                          <a:spcPts val="0"/>
                        </a:spcAft>
                      </a:pPr>
                      <a:r>
                        <a:rPr lang="en-GB" sz="2000">
                          <a:solidFill>
                            <a:sysClr val="windowText" lastClr="000000"/>
                          </a:solidFill>
                          <a:effectLst/>
                        </a:rPr>
                        <a:t>Royalty and hope</a:t>
                      </a:r>
                      <a:endParaRPr lang="en-GB"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lumOff val="75000"/>
                      </a:schemeClr>
                    </a:solidFill>
                  </a:tcPr>
                </a:tc>
                <a:extLst>
                  <a:ext uri="{0D108BD9-81ED-4DB2-BD59-A6C34878D82A}">
                    <a16:rowId xmlns:a16="http://schemas.microsoft.com/office/drawing/2014/main" val="10000"/>
                  </a:ext>
                </a:extLst>
              </a:tr>
              <a:tr h="698024">
                <a:tc>
                  <a:txBody>
                    <a:bodyPr/>
                    <a:lstStyle/>
                    <a:p>
                      <a:pPr>
                        <a:lnSpc>
                          <a:spcPct val="115000"/>
                        </a:lnSpc>
                        <a:spcAft>
                          <a:spcPts val="0"/>
                        </a:spcAft>
                      </a:pPr>
                      <a:r>
                        <a:rPr lang="en-GB" sz="2000" dirty="0">
                          <a:solidFill>
                            <a:sysClr val="windowText" lastClr="000000"/>
                          </a:solidFill>
                          <a:effectLst/>
                        </a:rPr>
                        <a:t> </a:t>
                      </a:r>
                      <a:endParaRPr lang="en-GB"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lumOff val="75000"/>
                      </a:schemeClr>
                    </a:solidFill>
                  </a:tcPr>
                </a:tc>
                <a:tc>
                  <a:txBody>
                    <a:bodyPr/>
                    <a:lstStyle/>
                    <a:p>
                      <a:pPr>
                        <a:lnSpc>
                          <a:spcPct val="115000"/>
                        </a:lnSpc>
                        <a:spcAft>
                          <a:spcPts val="0"/>
                        </a:spcAft>
                      </a:pPr>
                      <a:r>
                        <a:rPr lang="en-GB" sz="2000">
                          <a:solidFill>
                            <a:sysClr val="windowText" lastClr="000000"/>
                          </a:solidFill>
                          <a:effectLst/>
                        </a:rPr>
                        <a:t> </a:t>
                      </a:r>
                      <a:endParaRPr lang="en-GB"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lumOff val="75000"/>
                      </a:schemeClr>
                    </a:solidFill>
                  </a:tcPr>
                </a:tc>
                <a:extLst>
                  <a:ext uri="{0D108BD9-81ED-4DB2-BD59-A6C34878D82A}">
                    <a16:rowId xmlns:a16="http://schemas.microsoft.com/office/drawing/2014/main" val="10001"/>
                  </a:ext>
                </a:extLst>
              </a:tr>
              <a:tr h="698024">
                <a:tc>
                  <a:txBody>
                    <a:bodyPr/>
                    <a:lstStyle/>
                    <a:p>
                      <a:pPr>
                        <a:lnSpc>
                          <a:spcPct val="115000"/>
                        </a:lnSpc>
                        <a:spcAft>
                          <a:spcPts val="0"/>
                        </a:spcAft>
                      </a:pPr>
                      <a:r>
                        <a:rPr lang="en-GB" sz="2000" dirty="0">
                          <a:solidFill>
                            <a:sysClr val="windowText" lastClr="000000"/>
                          </a:solidFill>
                          <a:effectLst/>
                        </a:rPr>
                        <a:t> </a:t>
                      </a:r>
                      <a:endParaRPr lang="en-GB"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lumOff val="75000"/>
                      </a:schemeClr>
                    </a:solidFill>
                  </a:tcPr>
                </a:tc>
                <a:tc>
                  <a:txBody>
                    <a:bodyPr/>
                    <a:lstStyle/>
                    <a:p>
                      <a:pPr>
                        <a:lnSpc>
                          <a:spcPct val="115000"/>
                        </a:lnSpc>
                        <a:spcAft>
                          <a:spcPts val="0"/>
                        </a:spcAft>
                      </a:pPr>
                      <a:r>
                        <a:rPr lang="en-GB" sz="2000">
                          <a:solidFill>
                            <a:sysClr val="windowText" lastClr="000000"/>
                          </a:solidFill>
                          <a:effectLst/>
                        </a:rPr>
                        <a:t> </a:t>
                      </a:r>
                      <a:endParaRPr lang="en-GB"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lumOff val="75000"/>
                      </a:schemeClr>
                    </a:solidFill>
                  </a:tcPr>
                </a:tc>
                <a:extLst>
                  <a:ext uri="{0D108BD9-81ED-4DB2-BD59-A6C34878D82A}">
                    <a16:rowId xmlns:a16="http://schemas.microsoft.com/office/drawing/2014/main" val="10002"/>
                  </a:ext>
                </a:extLst>
              </a:tr>
              <a:tr h="698024">
                <a:tc>
                  <a:txBody>
                    <a:bodyPr/>
                    <a:lstStyle/>
                    <a:p>
                      <a:pPr>
                        <a:lnSpc>
                          <a:spcPct val="115000"/>
                        </a:lnSpc>
                        <a:spcAft>
                          <a:spcPts val="0"/>
                        </a:spcAft>
                      </a:pPr>
                      <a:r>
                        <a:rPr lang="en-GB" sz="2000" dirty="0">
                          <a:solidFill>
                            <a:sysClr val="windowText" lastClr="000000"/>
                          </a:solidFill>
                          <a:effectLst/>
                        </a:rPr>
                        <a:t> </a:t>
                      </a:r>
                      <a:endParaRPr lang="en-GB"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lumOff val="75000"/>
                      </a:schemeClr>
                    </a:solidFill>
                  </a:tcPr>
                </a:tc>
                <a:tc>
                  <a:txBody>
                    <a:bodyPr/>
                    <a:lstStyle/>
                    <a:p>
                      <a:pPr>
                        <a:lnSpc>
                          <a:spcPct val="115000"/>
                        </a:lnSpc>
                        <a:spcAft>
                          <a:spcPts val="0"/>
                        </a:spcAft>
                      </a:pPr>
                      <a:r>
                        <a:rPr lang="en-GB" sz="2000" dirty="0">
                          <a:solidFill>
                            <a:sysClr val="windowText" lastClr="000000"/>
                          </a:solidFill>
                          <a:effectLst/>
                        </a:rPr>
                        <a:t> </a:t>
                      </a:r>
                      <a:endParaRPr lang="en-GB"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lumOff val="75000"/>
                      </a:schemeClr>
                    </a:solidFill>
                  </a:tcPr>
                </a:tc>
                <a:extLst>
                  <a:ext uri="{0D108BD9-81ED-4DB2-BD59-A6C34878D82A}">
                    <a16:rowId xmlns:a16="http://schemas.microsoft.com/office/drawing/2014/main" val="10003"/>
                  </a:ext>
                </a:extLst>
              </a:tr>
              <a:tr h="698024">
                <a:tc>
                  <a:txBody>
                    <a:bodyPr/>
                    <a:lstStyle/>
                    <a:p>
                      <a:pPr>
                        <a:lnSpc>
                          <a:spcPct val="115000"/>
                        </a:lnSpc>
                        <a:spcAft>
                          <a:spcPts val="0"/>
                        </a:spcAft>
                      </a:pPr>
                      <a:r>
                        <a:rPr lang="en-GB" sz="2000">
                          <a:solidFill>
                            <a:sysClr val="windowText" lastClr="000000"/>
                          </a:solidFill>
                          <a:effectLst/>
                        </a:rPr>
                        <a:t> </a:t>
                      </a:r>
                      <a:endParaRPr lang="en-GB" sz="110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lumOff val="75000"/>
                      </a:schemeClr>
                    </a:solidFill>
                  </a:tcPr>
                </a:tc>
                <a:tc>
                  <a:txBody>
                    <a:bodyPr/>
                    <a:lstStyle/>
                    <a:p>
                      <a:pPr>
                        <a:lnSpc>
                          <a:spcPct val="115000"/>
                        </a:lnSpc>
                        <a:spcAft>
                          <a:spcPts val="0"/>
                        </a:spcAft>
                      </a:pPr>
                      <a:r>
                        <a:rPr lang="en-GB" sz="2000" dirty="0">
                          <a:solidFill>
                            <a:sysClr val="windowText" lastClr="000000"/>
                          </a:solidFill>
                          <a:effectLst/>
                        </a:rPr>
                        <a:t> </a:t>
                      </a:r>
                      <a:endParaRPr lang="en-GB"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lumOff val="75000"/>
                      </a:schemeClr>
                    </a:solidFill>
                  </a:tcPr>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609600" y="1648531"/>
            <a:ext cx="7848600" cy="1046343"/>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What are the key features of your shield? What do the colours and images represent?</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itle 5"/>
          <p:cNvSpPr>
            <a:spLocks noGrp="1"/>
          </p:cNvSpPr>
          <p:nvPr>
            <p:ph type="title"/>
          </p:nvPr>
        </p:nvSpPr>
        <p:spPr/>
        <p:txBody>
          <a:bodyPr/>
          <a:lstStyle/>
          <a:p>
            <a:r>
              <a:rPr lang="en-GB" sz="3600" dirty="0" smtClean="0"/>
              <a:t>As you go through the PowerPoint complete the table to explain the reasons behind your choices</a:t>
            </a:r>
            <a:endParaRPr lang="en-GB" sz="3600" dirty="0"/>
          </a:p>
        </p:txBody>
      </p:sp>
    </p:spTree>
    <p:extLst>
      <p:ext uri="{BB962C8B-B14F-4D97-AF65-F5344CB8AC3E}">
        <p14:creationId xmlns:p14="http://schemas.microsoft.com/office/powerpoint/2010/main" val="741911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rrowheads="1"/>
          </p:cNvSpPr>
          <p:nvPr>
            <p:ph type="title"/>
          </p:nvPr>
        </p:nvSpPr>
        <p:spPr/>
        <p:txBody>
          <a:bodyPr/>
          <a:lstStyle/>
          <a:p>
            <a:pPr eaLnBrk="1" hangingPunct="1">
              <a:defRPr/>
            </a:pPr>
            <a:r>
              <a:rPr lang="en-US" sz="4800" dirty="0" smtClean="0">
                <a:solidFill>
                  <a:schemeClr val="tx1"/>
                </a:solidFill>
              </a:rPr>
              <a:t>Now choose your </a:t>
            </a:r>
            <a:r>
              <a:rPr lang="en-US" sz="4800" dirty="0" err="1" smtClean="0">
                <a:solidFill>
                  <a:schemeClr val="tx1"/>
                </a:solidFill>
              </a:rPr>
              <a:t>colours</a:t>
            </a:r>
            <a:endParaRPr lang="en-US" sz="4800" dirty="0" smtClean="0">
              <a:solidFill>
                <a:schemeClr val="tx1"/>
              </a:solidFill>
            </a:endParaRPr>
          </a:p>
        </p:txBody>
      </p:sp>
      <p:sp>
        <p:nvSpPr>
          <p:cNvPr id="121859" name="Rectangle 3"/>
          <p:cNvSpPr>
            <a:spLocks noGrp="1" noChangeArrowheads="1"/>
          </p:cNvSpPr>
          <p:nvPr>
            <p:ph type="body" sz="half" idx="1"/>
          </p:nvPr>
        </p:nvSpPr>
        <p:spPr>
          <a:xfrm>
            <a:off x="457200" y="1600200"/>
            <a:ext cx="8229600" cy="4525963"/>
          </a:xfrm>
        </p:spPr>
        <p:txBody>
          <a:bodyPr/>
          <a:lstStyle/>
          <a:p>
            <a:pPr eaLnBrk="1" hangingPunct="1">
              <a:lnSpc>
                <a:spcPct val="90000"/>
              </a:lnSpc>
              <a:buFont typeface="Wingdings" pitchFamily="2" charset="2"/>
              <a:buNone/>
              <a:defRPr/>
            </a:pPr>
            <a:r>
              <a:rPr lang="en-US" sz="2800" dirty="0" smtClean="0"/>
              <a:t>           Yellow/Gold = Generosity</a:t>
            </a:r>
          </a:p>
          <a:p>
            <a:pPr eaLnBrk="1" hangingPunct="1">
              <a:lnSpc>
                <a:spcPct val="90000"/>
              </a:lnSpc>
              <a:buFont typeface="Wingdings" pitchFamily="2" charset="2"/>
              <a:buNone/>
              <a:defRPr/>
            </a:pPr>
            <a:r>
              <a:rPr lang="en-US" sz="2800" dirty="0" smtClean="0"/>
              <a:t>		 White/Silver = Peace and sincerity</a:t>
            </a:r>
          </a:p>
          <a:p>
            <a:pPr eaLnBrk="1" hangingPunct="1">
              <a:lnSpc>
                <a:spcPct val="90000"/>
              </a:lnSpc>
              <a:buFont typeface="Wingdings" pitchFamily="2" charset="2"/>
              <a:buNone/>
              <a:defRPr/>
            </a:pPr>
            <a:r>
              <a:rPr lang="en-US" sz="2800" dirty="0" smtClean="0"/>
              <a:t>            Red = Warrior; Military strength</a:t>
            </a:r>
          </a:p>
          <a:p>
            <a:pPr eaLnBrk="1" hangingPunct="1">
              <a:lnSpc>
                <a:spcPct val="90000"/>
              </a:lnSpc>
              <a:buFont typeface="Wingdings" pitchFamily="2" charset="2"/>
              <a:buNone/>
              <a:defRPr/>
            </a:pPr>
            <a:r>
              <a:rPr lang="en-US" sz="2800" dirty="0" smtClean="0"/>
              <a:t>            Blue =Truth and Loyalty</a:t>
            </a:r>
          </a:p>
          <a:p>
            <a:pPr eaLnBrk="1" hangingPunct="1">
              <a:lnSpc>
                <a:spcPct val="90000"/>
              </a:lnSpc>
              <a:buFont typeface="Wingdings" pitchFamily="2" charset="2"/>
              <a:buNone/>
              <a:defRPr/>
            </a:pPr>
            <a:r>
              <a:rPr lang="en-US" sz="2800" dirty="0" smtClean="0"/>
              <a:t>           Green = Hope, joy; loyalty in love</a:t>
            </a:r>
          </a:p>
          <a:p>
            <a:pPr eaLnBrk="1" hangingPunct="1">
              <a:lnSpc>
                <a:spcPct val="90000"/>
              </a:lnSpc>
              <a:buFont typeface="Wingdings" pitchFamily="2" charset="2"/>
              <a:buNone/>
              <a:defRPr/>
            </a:pPr>
            <a:r>
              <a:rPr lang="en-US" sz="2800" dirty="0" smtClean="0"/>
              <a:t>            Black = Constant grief</a:t>
            </a:r>
          </a:p>
          <a:p>
            <a:pPr eaLnBrk="1" hangingPunct="1">
              <a:lnSpc>
                <a:spcPct val="90000"/>
              </a:lnSpc>
              <a:buFont typeface="Wingdings" pitchFamily="2" charset="2"/>
              <a:buNone/>
              <a:defRPr/>
            </a:pPr>
            <a:r>
              <a:rPr lang="en-US" sz="2800" dirty="0" smtClean="0"/>
              <a:t>            Purple = royal majesty and justice</a:t>
            </a:r>
          </a:p>
          <a:p>
            <a:pPr eaLnBrk="1" hangingPunct="1">
              <a:lnSpc>
                <a:spcPct val="90000"/>
              </a:lnSpc>
              <a:buFont typeface="Wingdings" pitchFamily="2" charset="2"/>
              <a:buNone/>
              <a:defRPr/>
            </a:pPr>
            <a:r>
              <a:rPr lang="en-US" sz="2800" dirty="0" smtClean="0"/>
              <a:t>            Orange = worthy </a:t>
            </a:r>
            <a:r>
              <a:rPr lang="en-US" sz="2800" dirty="0" err="1" smtClean="0"/>
              <a:t>amibition</a:t>
            </a:r>
            <a:r>
              <a:rPr lang="en-US" sz="2800" dirty="0" smtClean="0"/>
              <a:t> </a:t>
            </a:r>
          </a:p>
          <a:p>
            <a:pPr eaLnBrk="1" hangingPunct="1">
              <a:lnSpc>
                <a:spcPct val="90000"/>
              </a:lnSpc>
              <a:buFont typeface="Wingdings" pitchFamily="2" charset="2"/>
              <a:buNone/>
              <a:defRPr/>
            </a:pPr>
            <a:r>
              <a:rPr lang="en-US" sz="2800" dirty="0" smtClean="0"/>
              <a:t>                 </a:t>
            </a:r>
          </a:p>
        </p:txBody>
      </p:sp>
      <p:pic>
        <p:nvPicPr>
          <p:cNvPr id="5124" name="Picture 9" descr="133">
            <a:hlinkClick r:id="rId3"/>
          </p:cNvPr>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914400" y="2057400"/>
            <a:ext cx="381000" cy="366713"/>
          </a:xfrm>
        </p:spPr>
      </p:pic>
      <p:pic>
        <p:nvPicPr>
          <p:cNvPr id="5125" name="Picture 4" descr="heraldry.gif sword border image by dante_vergil_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28600"/>
            <a:ext cx="3514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descr="Yellow.jpg yellow image by crazycupcake3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0" y="1600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2" descr="istockphoto_2790081_creative_background_with_scrolls_and_circles_blue_color_vector_illustra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400" y="2971800"/>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4" descr="juniphug">
            <a:hlinkClick r:id="rId8"/>
          </p:cNvPr>
          <p:cNvPicPr>
            <a:picLocks noGrp="1" noChangeAspect="1" noChangeArrowheads="1"/>
          </p:cNvPicPr>
          <p:nvPr>
            <p:ph sz="quarter" idx="3"/>
          </p:nvPr>
        </p:nvPicPr>
        <p:blipFill>
          <a:blip r:embed="rId9" cstate="print">
            <a:extLst>
              <a:ext uri="{28A0092B-C50C-407E-A947-70E740481C1C}">
                <a14:useLocalDpi xmlns:a14="http://schemas.microsoft.com/office/drawing/2010/main" val="0"/>
              </a:ext>
            </a:extLst>
          </a:blip>
          <a:srcRect/>
          <a:stretch>
            <a:fillRect/>
          </a:stretch>
        </p:blipFill>
        <p:spPr>
          <a:xfrm>
            <a:off x="914400" y="3429000"/>
            <a:ext cx="381000" cy="381000"/>
          </a:xfrm>
        </p:spPr>
      </p:pic>
      <p:pic>
        <p:nvPicPr>
          <p:cNvPr id="5129" name="Picture 17" descr="blackcolor-1010x820">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4400" y="3962400"/>
            <a:ext cx="3905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9" descr="2962">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14400" y="4343400"/>
            <a:ext cx="390525" cy="347663"/>
          </a:xfrm>
          <a:prstGeom prst="rect">
            <a:avLst/>
          </a:prstGeom>
          <a:solidFill>
            <a:srgbClr val="7030A0"/>
          </a:solidFill>
          <a:ln>
            <a:noFill/>
          </a:ln>
        </p:spPr>
      </p:pic>
      <p:pic>
        <p:nvPicPr>
          <p:cNvPr id="5131" name="Picture 21" descr="107px-Orange_color">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4400" y="4876800"/>
            <a:ext cx="438150" cy="377825"/>
          </a:xfrm>
          <a:prstGeom prst="rect">
            <a:avLst/>
          </a:prstGeom>
          <a:solidFill>
            <a:srgbClr val="FFC000"/>
          </a:solidFill>
          <a:ln>
            <a:noFill/>
          </a:ln>
        </p:spPr>
      </p:pic>
      <p:sp>
        <p:nvSpPr>
          <p:cNvPr id="2" name="TextBox 1"/>
          <p:cNvSpPr txBox="1"/>
          <p:nvPr/>
        </p:nvSpPr>
        <p:spPr>
          <a:xfrm>
            <a:off x="381000" y="5638800"/>
            <a:ext cx="86868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3600" dirty="0" smtClean="0"/>
              <a:t>Choose the colours that represent you</a:t>
            </a:r>
            <a:endParaRPr lang="en-GB"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1858"/>
                                        </p:tgtEl>
                                        <p:attrNameLst>
                                          <p:attrName>style.visibility</p:attrName>
                                        </p:attrNameLst>
                                      </p:cBhvr>
                                      <p:to>
                                        <p:strVal val="visible"/>
                                      </p:to>
                                    </p:set>
                                    <p:anim calcmode="lin" valueType="num">
                                      <p:cBhvr>
                                        <p:cTn id="7" dur="1000" fill="hold"/>
                                        <p:tgtEl>
                                          <p:spTgt spid="121858"/>
                                        </p:tgtEl>
                                        <p:attrNameLst>
                                          <p:attrName>ppt_w</p:attrName>
                                        </p:attrNameLst>
                                      </p:cBhvr>
                                      <p:tavLst>
                                        <p:tav tm="0">
                                          <p:val>
                                            <p:strVal val="#ppt_w*0.70"/>
                                          </p:val>
                                        </p:tav>
                                        <p:tav tm="100000">
                                          <p:val>
                                            <p:strVal val="#ppt_w"/>
                                          </p:val>
                                        </p:tav>
                                      </p:tavLst>
                                    </p:anim>
                                    <p:anim calcmode="lin" valueType="num">
                                      <p:cBhvr>
                                        <p:cTn id="8" dur="1000" fill="hold"/>
                                        <p:tgtEl>
                                          <p:spTgt spid="121858"/>
                                        </p:tgtEl>
                                        <p:attrNameLst>
                                          <p:attrName>ppt_h</p:attrName>
                                        </p:attrNameLst>
                                      </p:cBhvr>
                                      <p:tavLst>
                                        <p:tav tm="0">
                                          <p:val>
                                            <p:strVal val="#ppt_h"/>
                                          </p:val>
                                        </p:tav>
                                        <p:tav tm="100000">
                                          <p:val>
                                            <p:strVal val="#ppt_h"/>
                                          </p:val>
                                        </p:tav>
                                      </p:tavLst>
                                    </p:anim>
                                    <p:animEffect transition="in" filter="fade">
                                      <p:cBhvr>
                                        <p:cTn id="9" dur="1000"/>
                                        <p:tgtEl>
                                          <p:spTgt spid="1218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21859">
                                            <p:txEl>
                                              <p:pRg st="0" end="0"/>
                                            </p:txEl>
                                          </p:spTgt>
                                        </p:tgtEl>
                                        <p:attrNameLst>
                                          <p:attrName>style.visibility</p:attrName>
                                        </p:attrNameLst>
                                      </p:cBhvr>
                                      <p:to>
                                        <p:strVal val="visible"/>
                                      </p:to>
                                    </p:set>
                                    <p:anim calcmode="lin" valueType="num">
                                      <p:cBhvr>
                                        <p:cTn id="14" dur="500" fill="hold"/>
                                        <p:tgtEl>
                                          <p:spTgt spid="12185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2185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21859">
                                            <p:txEl>
                                              <p:pRg st="1" end="1"/>
                                            </p:txEl>
                                          </p:spTgt>
                                        </p:tgtEl>
                                        <p:attrNameLst>
                                          <p:attrName>style.visibility</p:attrName>
                                        </p:attrNameLst>
                                      </p:cBhvr>
                                      <p:to>
                                        <p:strVal val="visible"/>
                                      </p:to>
                                    </p:set>
                                    <p:anim calcmode="lin" valueType="num">
                                      <p:cBhvr>
                                        <p:cTn id="20" dur="500" fill="hold"/>
                                        <p:tgtEl>
                                          <p:spTgt spid="121859">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2185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121859">
                                            <p:txEl>
                                              <p:pRg st="2" end="2"/>
                                            </p:txEl>
                                          </p:spTgt>
                                        </p:tgtEl>
                                        <p:attrNameLst>
                                          <p:attrName>style.visibility</p:attrName>
                                        </p:attrNameLst>
                                      </p:cBhvr>
                                      <p:to>
                                        <p:strVal val="visible"/>
                                      </p:to>
                                    </p:set>
                                    <p:anim calcmode="lin" valueType="num">
                                      <p:cBhvr>
                                        <p:cTn id="26" dur="500" fill="hold"/>
                                        <p:tgtEl>
                                          <p:spTgt spid="121859">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2185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121859">
                                            <p:txEl>
                                              <p:pRg st="3" end="3"/>
                                            </p:txEl>
                                          </p:spTgt>
                                        </p:tgtEl>
                                        <p:attrNameLst>
                                          <p:attrName>style.visibility</p:attrName>
                                        </p:attrNameLst>
                                      </p:cBhvr>
                                      <p:to>
                                        <p:strVal val="visible"/>
                                      </p:to>
                                    </p:set>
                                    <p:anim calcmode="lin" valueType="num">
                                      <p:cBhvr>
                                        <p:cTn id="32" dur="500" fill="hold"/>
                                        <p:tgtEl>
                                          <p:spTgt spid="121859">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12185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121859">
                                            <p:txEl>
                                              <p:pRg st="4" end="4"/>
                                            </p:txEl>
                                          </p:spTgt>
                                        </p:tgtEl>
                                        <p:attrNameLst>
                                          <p:attrName>style.visibility</p:attrName>
                                        </p:attrNameLst>
                                      </p:cBhvr>
                                      <p:to>
                                        <p:strVal val="visible"/>
                                      </p:to>
                                    </p:set>
                                    <p:anim calcmode="lin" valueType="num">
                                      <p:cBhvr>
                                        <p:cTn id="38" dur="500" fill="hold"/>
                                        <p:tgtEl>
                                          <p:spTgt spid="121859">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12185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121859">
                                            <p:txEl>
                                              <p:pRg st="5" end="5"/>
                                            </p:txEl>
                                          </p:spTgt>
                                        </p:tgtEl>
                                        <p:attrNameLst>
                                          <p:attrName>style.visibility</p:attrName>
                                        </p:attrNameLst>
                                      </p:cBhvr>
                                      <p:to>
                                        <p:strVal val="visible"/>
                                      </p:to>
                                    </p:set>
                                    <p:anim calcmode="lin" valueType="num">
                                      <p:cBhvr>
                                        <p:cTn id="44" dur="500" fill="hold"/>
                                        <p:tgtEl>
                                          <p:spTgt spid="121859">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121859">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7" presetClass="entr" presetSubtype="10" fill="hold" grpId="0" nodeType="clickEffect">
                                  <p:stCondLst>
                                    <p:cond delay="0"/>
                                  </p:stCondLst>
                                  <p:childTnLst>
                                    <p:set>
                                      <p:cBhvr>
                                        <p:cTn id="49" dur="1" fill="hold">
                                          <p:stCondLst>
                                            <p:cond delay="0"/>
                                          </p:stCondLst>
                                        </p:cTn>
                                        <p:tgtEl>
                                          <p:spTgt spid="121859">
                                            <p:txEl>
                                              <p:pRg st="6" end="6"/>
                                            </p:txEl>
                                          </p:spTgt>
                                        </p:tgtEl>
                                        <p:attrNameLst>
                                          <p:attrName>style.visibility</p:attrName>
                                        </p:attrNameLst>
                                      </p:cBhvr>
                                      <p:to>
                                        <p:strVal val="visible"/>
                                      </p:to>
                                    </p:set>
                                    <p:anim calcmode="lin" valueType="num">
                                      <p:cBhvr>
                                        <p:cTn id="50" dur="500" fill="hold"/>
                                        <p:tgtEl>
                                          <p:spTgt spid="121859">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121859">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121859">
                                            <p:txEl>
                                              <p:pRg st="7" end="7"/>
                                            </p:txEl>
                                          </p:spTgt>
                                        </p:tgtEl>
                                        <p:attrNameLst>
                                          <p:attrName>style.visibility</p:attrName>
                                        </p:attrNameLst>
                                      </p:cBhvr>
                                      <p:to>
                                        <p:strVal val="visible"/>
                                      </p:to>
                                    </p:set>
                                    <p:anim calcmode="lin" valueType="num">
                                      <p:cBhvr>
                                        <p:cTn id="56" dur="500" fill="hold"/>
                                        <p:tgtEl>
                                          <p:spTgt spid="121859">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121859">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7" presetClass="entr" presetSubtype="10" fill="hold" grpId="0" nodeType="clickEffect">
                                  <p:stCondLst>
                                    <p:cond delay="0"/>
                                  </p:stCondLst>
                                  <p:childTnLst>
                                    <p:set>
                                      <p:cBhvr>
                                        <p:cTn id="61" dur="1" fill="hold">
                                          <p:stCondLst>
                                            <p:cond delay="0"/>
                                          </p:stCondLst>
                                        </p:cTn>
                                        <p:tgtEl>
                                          <p:spTgt spid="121859">
                                            <p:txEl>
                                              <p:pRg st="8" end="8"/>
                                            </p:txEl>
                                          </p:spTgt>
                                        </p:tgtEl>
                                        <p:attrNameLst>
                                          <p:attrName>style.visibility</p:attrName>
                                        </p:attrNameLst>
                                      </p:cBhvr>
                                      <p:to>
                                        <p:strVal val="visible"/>
                                      </p:to>
                                    </p:set>
                                    <p:anim calcmode="lin" valueType="num">
                                      <p:cBhvr>
                                        <p:cTn id="62" dur="500" fill="hold"/>
                                        <p:tgtEl>
                                          <p:spTgt spid="121859">
                                            <p:txEl>
                                              <p:pRg st="8" end="8"/>
                                            </p:txEl>
                                          </p:spTgt>
                                        </p:tgtEl>
                                        <p:attrNameLst>
                                          <p:attrName>ppt_w</p:attrName>
                                        </p:attrNameLst>
                                      </p:cBhvr>
                                      <p:tavLst>
                                        <p:tav tm="0">
                                          <p:val>
                                            <p:fltVal val="0"/>
                                          </p:val>
                                        </p:tav>
                                        <p:tav tm="100000">
                                          <p:val>
                                            <p:strVal val="#ppt_w"/>
                                          </p:val>
                                        </p:tav>
                                      </p:tavLst>
                                    </p:anim>
                                    <p:anim calcmode="lin" valueType="num">
                                      <p:cBhvr>
                                        <p:cTn id="63" dur="500" fill="hold"/>
                                        <p:tgtEl>
                                          <p:spTgt spid="121859">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p:bldP spid="12185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rrowheads="1"/>
          </p:cNvSpPr>
          <p:nvPr>
            <p:ph type="title"/>
          </p:nvPr>
        </p:nvSpPr>
        <p:spPr>
          <a:xfrm>
            <a:off x="381000" y="228600"/>
            <a:ext cx="8229600" cy="1143000"/>
          </a:xfrm>
        </p:spPr>
        <p:txBody>
          <a:bodyPr/>
          <a:lstStyle/>
          <a:p>
            <a:pPr eaLnBrk="1" hangingPunct="1">
              <a:defRPr/>
            </a:pPr>
            <a:r>
              <a:rPr lang="en-US" dirty="0" smtClean="0">
                <a:solidFill>
                  <a:schemeClr val="tx1"/>
                </a:solidFill>
              </a:rPr>
              <a:t>What magical animals symbolize</a:t>
            </a:r>
          </a:p>
        </p:txBody>
      </p:sp>
      <p:sp>
        <p:nvSpPr>
          <p:cNvPr id="133123" name="Rectangle 3"/>
          <p:cNvSpPr>
            <a:spLocks noGrp="1" noChangeArrowheads="1"/>
          </p:cNvSpPr>
          <p:nvPr>
            <p:ph type="body" sz="half" idx="1"/>
          </p:nvPr>
        </p:nvSpPr>
        <p:spPr/>
        <p:txBody>
          <a:bodyPr/>
          <a:lstStyle/>
          <a:p>
            <a:pPr eaLnBrk="1" hangingPunct="1">
              <a:buFont typeface="Wingdings" pitchFamily="2" charset="2"/>
              <a:buNone/>
              <a:defRPr/>
            </a:pPr>
            <a:r>
              <a:rPr lang="en-US" smtClean="0"/>
              <a:t>                      Dragon- the g                 dragon was a g               fierce creature g                and was   </a:t>
            </a:r>
          </a:p>
          <a:p>
            <a:pPr eaLnBrk="1" hangingPunct="1">
              <a:buFont typeface="Wingdings" pitchFamily="2" charset="2"/>
              <a:buNone/>
              <a:defRPr/>
            </a:pPr>
            <a:r>
              <a:rPr lang="en-US" smtClean="0"/>
              <a:t>    known to hoard treasure and had an ‘appetite for princesses’. The dragon was a representation of bravery, courage and strength</a:t>
            </a:r>
            <a:r>
              <a:rPr lang="en-US" smtClean="0">
                <a:latin typeface="Bradley Hand ITC" pitchFamily="66" charset="0"/>
              </a:rPr>
              <a:t>.</a:t>
            </a:r>
            <a:r>
              <a:rPr lang="en-US" smtClean="0"/>
              <a:t>                                                                                                </a:t>
            </a:r>
          </a:p>
        </p:txBody>
      </p:sp>
      <p:sp>
        <p:nvSpPr>
          <p:cNvPr id="133131" name="Rectangle 11"/>
          <p:cNvSpPr>
            <a:spLocks noGrp="1" noChangeArrowheads="1"/>
          </p:cNvSpPr>
          <p:nvPr>
            <p:ph type="body" sz="half" idx="2"/>
          </p:nvPr>
        </p:nvSpPr>
        <p:spPr>
          <a:xfrm>
            <a:off x="4648200" y="1447800"/>
            <a:ext cx="4038600" cy="4525963"/>
          </a:xfrm>
        </p:spPr>
        <p:txBody>
          <a:bodyPr/>
          <a:lstStyle/>
          <a:p>
            <a:pPr eaLnBrk="1" hangingPunct="1">
              <a:buFont typeface="Wingdings" pitchFamily="2" charset="2"/>
              <a:buNone/>
              <a:defRPr/>
            </a:pPr>
            <a:r>
              <a:rPr lang="en-US" dirty="0" smtClean="0"/>
              <a:t>                     Unicorn-The                                    H                purest and    </a:t>
            </a:r>
            <a:r>
              <a:rPr lang="en-US" dirty="0" err="1" smtClean="0"/>
              <a:t>i</a:t>
            </a:r>
            <a:r>
              <a:rPr lang="en-US" dirty="0" smtClean="0"/>
              <a:t>                most              !                innocent of       </a:t>
            </a:r>
          </a:p>
          <a:p>
            <a:pPr eaLnBrk="1" hangingPunct="1">
              <a:buFont typeface="Wingdings" pitchFamily="2" charset="2"/>
              <a:buNone/>
              <a:defRPr/>
            </a:pPr>
            <a:r>
              <a:rPr lang="en-US" dirty="0" smtClean="0"/>
              <a:t>                  all creatures. The Unicorn was </a:t>
            </a:r>
            <a:r>
              <a:rPr lang="en-US" dirty="0" err="1" smtClean="0"/>
              <a:t>uaually</a:t>
            </a:r>
            <a:r>
              <a:rPr lang="en-US" dirty="0" smtClean="0"/>
              <a:t> a representation of Christ.</a:t>
            </a:r>
          </a:p>
        </p:txBody>
      </p:sp>
      <p:pic>
        <p:nvPicPr>
          <p:cNvPr id="7173" name="Picture 5" descr="myth_drag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18669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descr="myth_unicorn"/>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4724400" y="1447800"/>
            <a:ext cx="1763713" cy="2286000"/>
          </a:xfrm>
          <a:noFill/>
          <a:extLst>
            <a:ext uri="{909E8E84-426E-40DD-AFC4-6F175D3DCCD1}">
              <a14:hiddenFill xmlns:a14="http://schemas.microsoft.com/office/drawing/2010/main">
                <a:solidFill>
                  <a:srgbClr val="FFFFFF"/>
                </a:solidFill>
              </a14:hiddenFill>
            </a:ext>
          </a:extLst>
        </p:spPr>
      </p:pic>
      <p:pic>
        <p:nvPicPr>
          <p:cNvPr id="7175" name="Picture 12" descr="heraldry.gif sword border image by dante_vergil_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28600"/>
            <a:ext cx="3514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3122"/>
                                        </p:tgtEl>
                                        <p:attrNameLst>
                                          <p:attrName>style.visibility</p:attrName>
                                        </p:attrNameLst>
                                      </p:cBhvr>
                                      <p:to>
                                        <p:strVal val="visible"/>
                                      </p:to>
                                    </p:set>
                                    <p:anim from="(-#ppt_w/2)" to="(#ppt_x)" calcmode="lin" valueType="num">
                                      <p:cBhvr>
                                        <p:cTn id="7" dur="600" fill="hold">
                                          <p:stCondLst>
                                            <p:cond delay="0"/>
                                          </p:stCondLst>
                                        </p:cTn>
                                        <p:tgtEl>
                                          <p:spTgt spid="133122"/>
                                        </p:tgtEl>
                                        <p:attrNameLst>
                                          <p:attrName>ppt_x</p:attrName>
                                        </p:attrNameLst>
                                      </p:cBhvr>
                                    </p:anim>
                                    <p:anim from="0" to="-1.0" calcmode="lin" valueType="num">
                                      <p:cBhvr>
                                        <p:cTn id="8" dur="200" decel="50000" autoRev="1" fill="hold">
                                          <p:stCondLst>
                                            <p:cond delay="600"/>
                                          </p:stCondLst>
                                        </p:cTn>
                                        <p:tgtEl>
                                          <p:spTgt spid="133122"/>
                                        </p:tgtEl>
                                        <p:attrNameLst>
                                          <p:attrName>xshear</p:attrName>
                                        </p:attrNameLst>
                                      </p:cBhvr>
                                    </p:anim>
                                    <p:animScale>
                                      <p:cBhvr>
                                        <p:cTn id="9" dur="200" decel="100000" autoRev="1" fill="hold">
                                          <p:stCondLst>
                                            <p:cond delay="600"/>
                                          </p:stCondLst>
                                        </p:cTn>
                                        <p:tgtEl>
                                          <p:spTgt spid="133122"/>
                                        </p:tgtEl>
                                      </p:cBhvr>
                                      <p:from x="100000" y="100000"/>
                                      <p:to x="80000" y="100000"/>
                                    </p:animScale>
                                    <p:anim by="(#ppt_h/3+#ppt_w*0.1)" calcmode="lin" valueType="num">
                                      <p:cBhvr additive="sum">
                                        <p:cTn id="10" dur="200" decel="100000" autoRev="1" fill="hold">
                                          <p:stCondLst>
                                            <p:cond delay="600"/>
                                          </p:stCondLst>
                                        </p:cTn>
                                        <p:tgtEl>
                                          <p:spTgt spid="13312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33123">
                                            <p:txEl>
                                              <p:pRg st="0" end="0"/>
                                            </p:txEl>
                                          </p:spTgt>
                                        </p:tgtEl>
                                        <p:attrNameLst>
                                          <p:attrName>style.visibility</p:attrName>
                                        </p:attrNameLst>
                                      </p:cBhvr>
                                      <p:to>
                                        <p:strVal val="visible"/>
                                      </p:to>
                                    </p:set>
                                    <p:anim calcmode="lin" valueType="num">
                                      <p:cBhvr>
                                        <p:cTn id="15" dur="1000" fill="hold"/>
                                        <p:tgtEl>
                                          <p:spTgt spid="13312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13312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13312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33123">
                                            <p:txEl>
                                              <p:pRg st="1" end="1"/>
                                            </p:txEl>
                                          </p:spTgt>
                                        </p:tgtEl>
                                        <p:attrNameLst>
                                          <p:attrName>style.visibility</p:attrName>
                                        </p:attrNameLst>
                                      </p:cBhvr>
                                      <p:to>
                                        <p:strVal val="visible"/>
                                      </p:to>
                                    </p:set>
                                    <p:anim calcmode="lin" valueType="num">
                                      <p:cBhvr>
                                        <p:cTn id="22" dur="1000" fill="hold"/>
                                        <p:tgtEl>
                                          <p:spTgt spid="133123">
                                            <p:txEl>
                                              <p:pRg st="1" end="1"/>
                                            </p:txEl>
                                          </p:spTgt>
                                        </p:tgtEl>
                                        <p:attrNameLst>
                                          <p:attrName>ppt_w</p:attrName>
                                        </p:attrNameLst>
                                      </p:cBhvr>
                                      <p:tavLst>
                                        <p:tav tm="0">
                                          <p:val>
                                            <p:strVal val="#ppt_w*0.70"/>
                                          </p:val>
                                        </p:tav>
                                        <p:tav tm="100000">
                                          <p:val>
                                            <p:strVal val="#ppt_w"/>
                                          </p:val>
                                        </p:tav>
                                      </p:tavLst>
                                    </p:anim>
                                    <p:anim calcmode="lin" valueType="num">
                                      <p:cBhvr>
                                        <p:cTn id="23" dur="1000" fill="hold"/>
                                        <p:tgtEl>
                                          <p:spTgt spid="133123">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133123">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33131">
                                            <p:txEl>
                                              <p:pRg st="0" end="0"/>
                                            </p:txEl>
                                          </p:spTgt>
                                        </p:tgtEl>
                                        <p:attrNameLst>
                                          <p:attrName>style.visibility</p:attrName>
                                        </p:attrNameLst>
                                      </p:cBhvr>
                                      <p:to>
                                        <p:strVal val="visible"/>
                                      </p:to>
                                    </p:set>
                                    <p:anim calcmode="lin" valueType="num">
                                      <p:cBhvr>
                                        <p:cTn id="29" dur="1000" fill="hold"/>
                                        <p:tgtEl>
                                          <p:spTgt spid="133131">
                                            <p:txEl>
                                              <p:pRg st="0" end="0"/>
                                            </p:txEl>
                                          </p:spTgt>
                                        </p:tgtEl>
                                        <p:attrNameLst>
                                          <p:attrName>ppt_w</p:attrName>
                                        </p:attrNameLst>
                                      </p:cBhvr>
                                      <p:tavLst>
                                        <p:tav tm="0">
                                          <p:val>
                                            <p:strVal val="#ppt_w*0.70"/>
                                          </p:val>
                                        </p:tav>
                                        <p:tav tm="100000">
                                          <p:val>
                                            <p:strVal val="#ppt_w"/>
                                          </p:val>
                                        </p:tav>
                                      </p:tavLst>
                                    </p:anim>
                                    <p:anim calcmode="lin" valueType="num">
                                      <p:cBhvr>
                                        <p:cTn id="30" dur="1000" fill="hold"/>
                                        <p:tgtEl>
                                          <p:spTgt spid="133131">
                                            <p:txEl>
                                              <p:pRg st="0" end="0"/>
                                            </p:txEl>
                                          </p:spTgt>
                                        </p:tgtEl>
                                        <p:attrNameLst>
                                          <p:attrName>ppt_h</p:attrName>
                                        </p:attrNameLst>
                                      </p:cBhvr>
                                      <p:tavLst>
                                        <p:tav tm="0">
                                          <p:val>
                                            <p:strVal val="#ppt_h"/>
                                          </p:val>
                                        </p:tav>
                                        <p:tav tm="100000">
                                          <p:val>
                                            <p:strVal val="#ppt_h"/>
                                          </p:val>
                                        </p:tav>
                                      </p:tavLst>
                                    </p:anim>
                                    <p:animEffect transition="in" filter="fade">
                                      <p:cBhvr>
                                        <p:cTn id="31" dur="1000"/>
                                        <p:tgtEl>
                                          <p:spTgt spid="133131">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33131">
                                            <p:txEl>
                                              <p:pRg st="1" end="1"/>
                                            </p:txEl>
                                          </p:spTgt>
                                        </p:tgtEl>
                                        <p:attrNameLst>
                                          <p:attrName>style.visibility</p:attrName>
                                        </p:attrNameLst>
                                      </p:cBhvr>
                                      <p:to>
                                        <p:strVal val="visible"/>
                                      </p:to>
                                    </p:set>
                                    <p:anim calcmode="lin" valueType="num">
                                      <p:cBhvr>
                                        <p:cTn id="36" dur="1000" fill="hold"/>
                                        <p:tgtEl>
                                          <p:spTgt spid="133131">
                                            <p:txEl>
                                              <p:pRg st="1" end="1"/>
                                            </p:txEl>
                                          </p:spTgt>
                                        </p:tgtEl>
                                        <p:attrNameLst>
                                          <p:attrName>ppt_w</p:attrName>
                                        </p:attrNameLst>
                                      </p:cBhvr>
                                      <p:tavLst>
                                        <p:tav tm="0">
                                          <p:val>
                                            <p:strVal val="#ppt_w*0.70"/>
                                          </p:val>
                                        </p:tav>
                                        <p:tav tm="100000">
                                          <p:val>
                                            <p:strVal val="#ppt_w"/>
                                          </p:val>
                                        </p:tav>
                                      </p:tavLst>
                                    </p:anim>
                                    <p:anim calcmode="lin" valueType="num">
                                      <p:cBhvr>
                                        <p:cTn id="37" dur="1000" fill="hold"/>
                                        <p:tgtEl>
                                          <p:spTgt spid="133131">
                                            <p:txEl>
                                              <p:pRg st="1" end="1"/>
                                            </p:txEl>
                                          </p:spTgt>
                                        </p:tgtEl>
                                        <p:attrNameLst>
                                          <p:attrName>ppt_h</p:attrName>
                                        </p:attrNameLst>
                                      </p:cBhvr>
                                      <p:tavLst>
                                        <p:tav tm="0">
                                          <p:val>
                                            <p:strVal val="#ppt_h"/>
                                          </p:val>
                                        </p:tav>
                                        <p:tav tm="100000">
                                          <p:val>
                                            <p:strVal val="#ppt_h"/>
                                          </p:val>
                                        </p:tav>
                                      </p:tavLst>
                                    </p:anim>
                                    <p:animEffect transition="in" filter="fade">
                                      <p:cBhvr>
                                        <p:cTn id="38" dur="1000"/>
                                        <p:tgtEl>
                                          <p:spTgt spid="1331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P spid="133123" grpId="0" build="p"/>
      <p:bldP spid="133131" grpId="0" build="p"/>
    </p:bldLst>
  </p:timing>
</p:sld>
</file>

<file path=ppt/theme/theme1.xml><?xml version="1.0" encoding="utf-8"?>
<a:theme xmlns:a="http://schemas.openxmlformats.org/drawingml/2006/main" name="Stream">
  <a:themeElements>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2098</TotalTime>
  <Words>485</Words>
  <Application>Microsoft Office PowerPoint</Application>
  <PresentationFormat>On-screen Show (4:3)</PresentationFormat>
  <Paragraphs>78</Paragraphs>
  <Slides>20</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Blackadder ITC</vt:lpstr>
      <vt:lpstr>Bradley Hand ITC</vt:lpstr>
      <vt:lpstr>Calibri</vt:lpstr>
      <vt:lpstr>Cambria</vt:lpstr>
      <vt:lpstr>Century Gothic</vt:lpstr>
      <vt:lpstr>Comic Sans MS</vt:lpstr>
      <vt:lpstr>Garamond</vt:lpstr>
      <vt:lpstr>Times New Roman</vt:lpstr>
      <vt:lpstr>Wingdings</vt:lpstr>
      <vt:lpstr>Stream</vt:lpstr>
      <vt:lpstr>Heraldry</vt:lpstr>
      <vt:lpstr>How Heraldry Began</vt:lpstr>
      <vt:lpstr>Who have coats of arms?</vt:lpstr>
      <vt:lpstr>Who have coats of arms?</vt:lpstr>
      <vt:lpstr>Who have coats of arms?</vt:lpstr>
      <vt:lpstr>First divide your shield</vt:lpstr>
      <vt:lpstr>As you go through the PowerPoint complete the table to explain the reasons behind your choices</vt:lpstr>
      <vt:lpstr>Now choose your colours</vt:lpstr>
      <vt:lpstr>What magical animals symbolize</vt:lpstr>
      <vt:lpstr>Other ‘Unknown’ Facts</vt:lpstr>
      <vt:lpstr>Fashion</vt:lpstr>
      <vt:lpstr>Ideas for your coats of arms!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Mission Dolores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Heraldry</dc:title>
  <dc:creator>mdtigers</dc:creator>
  <cp:lastModifiedBy>Lindsay McGinty</cp:lastModifiedBy>
  <cp:revision>82</cp:revision>
  <cp:lastPrinted>1601-01-01T00:00:00Z</cp:lastPrinted>
  <dcterms:created xsi:type="dcterms:W3CDTF">2008-04-14T18:29:46Z</dcterms:created>
  <dcterms:modified xsi:type="dcterms:W3CDTF">2019-04-25T12:16:03Z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