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. McKain" userId="d5b8b125-c833-445f-85bb-58c860338f0f" providerId="ADAL" clId="{12760FE4-B573-48F1-A3FE-4239EF0E81E2}"/>
    <pc:docChg chg="custSel modSld">
      <pc:chgData name="E. McKain" userId="d5b8b125-c833-445f-85bb-58c860338f0f" providerId="ADAL" clId="{12760FE4-B573-48F1-A3FE-4239EF0E81E2}" dt="2025-04-21T13:49:06.708" v="0" actId="313"/>
      <pc:docMkLst>
        <pc:docMk/>
      </pc:docMkLst>
      <pc:sldChg chg="modSp mod">
        <pc:chgData name="E. McKain" userId="d5b8b125-c833-445f-85bb-58c860338f0f" providerId="ADAL" clId="{12760FE4-B573-48F1-A3FE-4239EF0E81E2}" dt="2025-04-21T13:49:06.708" v="0" actId="313"/>
        <pc:sldMkLst>
          <pc:docMk/>
          <pc:sldMk cId="991364745" sldId="262"/>
        </pc:sldMkLst>
        <pc:spChg chg="mod">
          <ac:chgData name="E. McKain" userId="d5b8b125-c833-445f-85bb-58c860338f0f" providerId="ADAL" clId="{12760FE4-B573-48F1-A3FE-4239EF0E81E2}" dt="2025-04-21T13:49:06.708" v="0" actId="313"/>
          <ac:spMkLst>
            <pc:docMk/>
            <pc:sldMk cId="991364745" sldId="262"/>
            <ac:spMk id="3" creationId="{1FAB4EAA-6D66-39CB-7C71-EFBF2F9D3F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D845-CE1B-9C31-1C8E-A5F83A6F1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C05BA2-48AB-A588-0A02-B8F343EF7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DEE83-A3F6-7C07-B8A1-AE65AC20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169D7-91C8-51CC-41B7-816DF5FE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18AAB-BCB6-5BF6-FCB4-73D1EC3E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70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688D-0686-5A62-F273-B32B5C424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08867-76A8-57F2-7051-7670333A6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47BD9-2CEE-8C41-614A-7231B3C6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066AA-5D13-8673-C4D3-62ECEFC2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B57D6-A63D-9357-B2E9-AB92F6F3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66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7A8A9E-C209-21E6-F469-D0BADE673C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D36EFF-11AA-F772-0D88-EA328B3C0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1E216-6DA5-44D5-0E46-B274F2C3E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271B7-C0F7-905A-9ED0-E9C60A12A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251E9-9C06-15E5-7E66-0E6CDEE7C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96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C481-B5D1-FC9E-76D2-1B9C2BCF8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F66D1-DD9B-9474-D69E-AA77470EE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E4873-8A23-85EF-C458-603868EF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C17E3-AC28-3C5C-6E4B-000C64ED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671B6-EB53-010C-8E6E-111280533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38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F761D-5021-8276-8CCE-DB0A1428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A2652-7028-6261-E391-1F128028E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CB0DD-6A03-E7F4-083B-86005F3E3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3F5D7-37A8-E18E-E262-E9FD972D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B3145-A2F6-3839-5967-B4BC46833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74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342EA-CAF7-0766-9BB5-344C313C3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A172-AAED-F5FE-49E1-A76739A79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1B4200-473A-C6EC-1233-88CA66B71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3BEC4-222B-8483-34C6-5BE69EC3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B5FFC-E342-DA89-8D6C-06A9FE47C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7149E-0F46-FB23-4258-551E20FD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60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D396F-738B-B007-BA3F-71EAD883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5ED3B-5B8A-AA53-7F5B-4A937D55A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EBE96-F6B9-A4CB-99B0-9C5A8D9C4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D08945-9011-0BD3-35DB-74E90CB83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7D5F4-8C2A-3B41-917E-09B55CAD9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FA793F-EC71-F569-3981-7CE9BF3D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FDF86E-4EDD-010C-2589-E56AF2D97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0B2BF-1429-5B92-414A-29F217CA8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11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6530D-0BDD-C971-3E9D-E5D987B67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58D53-979A-5E5C-3B66-1915FAAE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00856-941B-8C0E-06EA-65D7FB4E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9CA62-ABED-4267-0817-754394EE3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39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C1B5EF-1186-15AC-3E55-BDFBAE37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B2B3F8-9E84-E84C-B725-F83C81B3B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3D91D-E07C-D7E5-C818-9F638B16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55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06DBB-C1C0-478E-B777-510CF19C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2BB8C-EEF3-D166-78E7-01E831EA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9BB47-58A0-6C82-1761-5E029360F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DEA99-EEE8-D6E4-F58E-E891190A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8DEF1-7442-595F-DACF-33B7C6C2F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1C7DB-F6AF-EA03-C450-ECA7D5B7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2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860F-4BDB-32B9-1AA2-893F17FE0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08E86C-9C09-9D3B-F047-51DC158DA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DD240-5B8E-79D3-7706-4F1A9F503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B8E8B-F7CC-8758-80C5-912EA821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3F9A4-C729-9A8D-6E93-58ADDAD9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AE177-252B-EA39-1AD5-6AB8E1D6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01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B95EFB-C4B2-917F-7D8E-9E40BA2E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59F9E-A438-10A5-797A-0F146ACC7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BE2F1-2763-72AD-95B4-8018B21C6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0AE577-8EDF-49E1-B0EA-2AF78F59DB41}" type="datetimeFigureOut">
              <a:rPr lang="en-GB" smtClean="0"/>
              <a:t>21/04/2025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4EDD-9066-3BEF-60D3-6803A6D3E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5D6CB-6CD8-4AAE-76E5-E42B2AA0D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5B2F6C-E570-45A2-972F-ABA35CFB0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rimaryhomeworkhelp.co.uk/tudors/kings/wiv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primaryhomeworkhelp.co.uk/tudors/king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C29F1B-B1AD-101C-B82B-6AC5F25B8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513" y="841375"/>
            <a:ext cx="3505200" cy="3114698"/>
          </a:xfrm>
        </p:spPr>
        <p:txBody>
          <a:bodyPr>
            <a:normAutofit/>
          </a:bodyPr>
          <a:lstStyle/>
          <a:p>
            <a:r>
              <a:rPr lang="en-GB" sz="5200">
                <a:solidFill>
                  <a:schemeClr val="bg1"/>
                </a:solidFill>
              </a:rPr>
              <a:t>The Dissolution of the Monastries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1AC6E-1CE8-1905-AB49-EBCE83936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513" y="4337072"/>
            <a:ext cx="3506264" cy="1671616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bg1"/>
                </a:solidFill>
              </a:rPr>
              <a:t>Tudor Crime and Punishment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The Tudor Rose - Serious Science">
            <a:extLst>
              <a:ext uri="{FF2B5EF4-FFF2-40B4-BE49-F238E27FC236}">
                <a16:creationId xmlns:a16="http://schemas.microsoft.com/office/drawing/2014/main" id="{C9FCC7E7-D547-7DB1-4032-17F0998E27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83" r="31359" b="-1"/>
          <a:stretch/>
        </p:blipFill>
        <p:spPr bwMode="auto"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Picture 2" descr="The Tudor Rose - Serious Science">
            <a:extLst>
              <a:ext uri="{FF2B5EF4-FFF2-40B4-BE49-F238E27FC236}">
                <a16:creationId xmlns:a16="http://schemas.microsoft.com/office/drawing/2014/main" id="{94873112-7E1E-7886-2BAF-732F0C473E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83" r="31359" b="-2"/>
          <a:stretch/>
        </p:blipFill>
        <p:spPr bwMode="auto">
          <a:xfrm>
            <a:off x="8281916" y="1"/>
            <a:ext cx="3910084" cy="685800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5" name="Group 1044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7" name="Freeform: Shape 1046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149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641286-DEBE-901E-633F-B66F48B83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 dirty="0"/>
              <a:t>Split from Rome…</a:t>
            </a:r>
          </a:p>
        </p:txBody>
      </p:sp>
      <p:sp>
        <p:nvSpPr>
          <p:cNvPr id="2059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B66BA-C252-8A41-9DBD-4360EB8B5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659732"/>
          </a:xfrm>
        </p:spPr>
        <p:txBody>
          <a:bodyPr>
            <a:normAutofit/>
          </a:bodyPr>
          <a:lstStyle/>
          <a:p>
            <a:r>
              <a:rPr lang="en-GB" sz="1800" b="0" i="0" dirty="0">
                <a:effectLst/>
                <a:cs typeface="Tunga" panose="020B0502040204020203" pitchFamily="34" charset="0"/>
              </a:rPr>
              <a:t>In the reign of Henry VIII the Pope was the head of all the Christian Church.</a:t>
            </a:r>
          </a:p>
          <a:p>
            <a:endParaRPr lang="en-GB" sz="1800" b="0" i="0" dirty="0">
              <a:effectLst/>
              <a:cs typeface="Tunga" panose="020B0502040204020203" pitchFamily="34" charset="0"/>
            </a:endParaRPr>
          </a:p>
          <a:p>
            <a:r>
              <a:rPr lang="en-GB" sz="1800" b="0" i="0" dirty="0">
                <a:effectLst/>
                <a:cs typeface="Tunga" panose="020B0502040204020203" pitchFamily="34" charset="0"/>
              </a:rPr>
              <a:t>When the Pope refused to grant Henry VIII a divorce from </a:t>
            </a:r>
            <a:r>
              <a:rPr lang="en-GB" sz="1800" b="1" i="0" dirty="0">
                <a:effectLst/>
                <a:cs typeface="Tunga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Catherine of Aragon</a:t>
            </a:r>
            <a:r>
              <a:rPr lang="en-GB" sz="1800" b="0" i="0" dirty="0">
                <a:effectLst/>
                <a:cs typeface="Tunga" panose="020B0502040204020203" pitchFamily="34" charset="0"/>
              </a:rPr>
              <a:t>, he set up the </a:t>
            </a:r>
            <a:r>
              <a:rPr lang="en-GB" sz="1800" b="1" i="0" dirty="0">
                <a:effectLst/>
                <a:cs typeface="Tunga" panose="020B0502040204020203" pitchFamily="34" charset="0"/>
              </a:rPr>
              <a:t>Church of England</a:t>
            </a:r>
            <a:r>
              <a:rPr lang="en-GB" sz="1800" b="0" i="0" dirty="0">
                <a:effectLst/>
                <a:cs typeface="Tunga" panose="020B0502040204020203" pitchFamily="34" charset="0"/>
              </a:rPr>
              <a:t>. (The Roman Catholic faith believed in marriage for life. It did not recognise, let alone support, divorce.)</a:t>
            </a:r>
          </a:p>
          <a:p>
            <a:endParaRPr lang="en-GB" sz="1800" b="0" i="0" dirty="0">
              <a:effectLst/>
              <a:cs typeface="Tunga" panose="020B0502040204020203" pitchFamily="34" charset="0"/>
            </a:endParaRPr>
          </a:p>
          <a:p>
            <a:r>
              <a:rPr lang="en-GB" sz="1800" dirty="0">
                <a:cs typeface="Tunga" panose="020B0502040204020203" pitchFamily="34" charset="0"/>
              </a:rPr>
              <a:t>This is now known as the reformation.</a:t>
            </a:r>
            <a:endParaRPr lang="en-GB" sz="1800" b="0" i="0" dirty="0">
              <a:effectLst/>
              <a:cs typeface="Tunga" panose="020B0502040204020203" pitchFamily="34" charset="0"/>
            </a:endParaRPr>
          </a:p>
          <a:p>
            <a:endParaRPr lang="en-GB" sz="1700" dirty="0"/>
          </a:p>
        </p:txBody>
      </p:sp>
      <p:pic>
        <p:nvPicPr>
          <p:cNvPr id="2052" name="Picture 4" descr="Henry VIII | Lapham's Quarterly">
            <a:extLst>
              <a:ext uri="{FF2B5EF4-FFF2-40B4-BE49-F238E27FC236}">
                <a16:creationId xmlns:a16="http://schemas.microsoft.com/office/drawing/2014/main" id="{F76C367D-6F4C-718B-0F6D-44A5A181F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024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43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3CA7B0-B04C-A7C8-778A-8EC05A70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 dirty="0"/>
              <a:t>What was the reformation?</a:t>
            </a:r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8201F-FDDA-A90B-F3D2-F7514B244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368602" cy="3659732"/>
          </a:xfrm>
        </p:spPr>
        <p:txBody>
          <a:bodyPr>
            <a:normAutofit/>
          </a:bodyPr>
          <a:lstStyle/>
          <a:p>
            <a:r>
              <a:rPr lang="en-GB" sz="1800" b="0" i="0" dirty="0">
                <a:effectLst/>
              </a:rPr>
              <a:t>The Reformation was the process by which the English Church split off from the Roman church. Rather than the pope, the king </a:t>
            </a:r>
            <a:r>
              <a:rPr lang="en-GB" sz="1800" dirty="0"/>
              <a:t>became</a:t>
            </a:r>
            <a:r>
              <a:rPr lang="en-GB" sz="1800" b="0" i="0" dirty="0">
                <a:effectLst/>
              </a:rPr>
              <a:t> the spiritual head of the English church.</a:t>
            </a:r>
          </a:p>
          <a:p>
            <a:endParaRPr lang="en-GB" sz="1800" b="0" i="0" dirty="0">
              <a:effectLst/>
            </a:endParaRPr>
          </a:p>
          <a:p>
            <a:pPr marL="0" indent="0">
              <a:buNone/>
            </a:pPr>
            <a:r>
              <a:rPr lang="en-GB" sz="1800" b="0" i="0" dirty="0">
                <a:effectLst/>
              </a:rPr>
              <a:t>The word reformation is made from two Latin words:</a:t>
            </a:r>
          </a:p>
          <a:p>
            <a:pPr marL="0" indent="0">
              <a:buNone/>
            </a:pPr>
            <a:r>
              <a:rPr lang="en-GB" sz="1800" b="1" i="0" dirty="0">
                <a:effectLst/>
              </a:rPr>
              <a:t>   re</a:t>
            </a:r>
            <a:r>
              <a:rPr lang="en-GB" sz="1800" b="0" i="0" dirty="0">
                <a:effectLst/>
              </a:rPr>
              <a:t> = "again" </a:t>
            </a:r>
          </a:p>
          <a:p>
            <a:pPr marL="0" indent="0">
              <a:buNone/>
            </a:pPr>
            <a:r>
              <a:rPr lang="en-GB" sz="1800" b="0" i="0" dirty="0">
                <a:effectLst/>
              </a:rPr>
              <a:t>   and </a:t>
            </a:r>
          </a:p>
          <a:p>
            <a:pPr marL="0" indent="0">
              <a:buNone/>
            </a:pPr>
            <a:r>
              <a:rPr lang="en-GB" sz="1800" b="1" i="0" dirty="0">
                <a:effectLst/>
              </a:rPr>
              <a:t>   </a:t>
            </a:r>
            <a:r>
              <a:rPr lang="en-GB" sz="1800" b="1" i="0" dirty="0" err="1">
                <a:effectLst/>
              </a:rPr>
              <a:t>formare</a:t>
            </a:r>
            <a:r>
              <a:rPr lang="en-GB" sz="1800" b="0" i="0" dirty="0">
                <a:effectLst/>
              </a:rPr>
              <a:t> = "to form or make“</a:t>
            </a:r>
            <a:br>
              <a:rPr lang="en-GB" sz="1100" b="0" i="0" dirty="0">
                <a:effectLst/>
                <a:latin typeface="Verdana" panose="020B0604030504040204" pitchFamily="34" charset="0"/>
              </a:rPr>
            </a:br>
            <a:endParaRPr lang="en-GB" sz="1100" b="0" i="0" dirty="0">
              <a:effectLst/>
              <a:latin typeface="Verdana" panose="020B0604030504040204" pitchFamily="34" charset="0"/>
            </a:endParaRPr>
          </a:p>
          <a:p>
            <a:endParaRPr lang="en-GB" sz="1100" b="0" i="0" dirty="0">
              <a:effectLst/>
              <a:latin typeface="Verdana" panose="020B0604030504040204" pitchFamily="34" charset="0"/>
            </a:endParaRPr>
          </a:p>
          <a:p>
            <a:endParaRPr lang="en-GB" sz="900" dirty="0"/>
          </a:p>
        </p:txBody>
      </p:sp>
      <p:pic>
        <p:nvPicPr>
          <p:cNvPr id="3074" name="Picture 2" descr="Where was God in the Tudor era?">
            <a:extLst>
              <a:ext uri="{FF2B5EF4-FFF2-40B4-BE49-F238E27FC236}">
                <a16:creationId xmlns:a16="http://schemas.microsoft.com/office/drawing/2014/main" id="{F11A5567-18D1-74B8-3865-CC2125E9B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5" r="23841" b="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42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00E2A0-DD5A-3ED6-A3EB-84A8D0D33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/>
              <a:t>What was the reformation?</a:t>
            </a:r>
          </a:p>
        </p:txBody>
      </p:sp>
      <p:sp>
        <p:nvSpPr>
          <p:cNvPr id="410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031F-D8BE-40E1-A5A5-27AF3960E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fontScale="92500" lnSpcReduction="20000"/>
          </a:bodyPr>
          <a:lstStyle/>
          <a:p>
            <a:r>
              <a:rPr lang="en-GB" sz="1900" b="0" i="0" dirty="0">
                <a:effectLst/>
              </a:rPr>
              <a:t>The English Reformation started in the reign of </a:t>
            </a:r>
            <a:r>
              <a:rPr lang="en-GB" sz="1900" b="1" i="0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Henry VIII</a:t>
            </a:r>
            <a:r>
              <a:rPr lang="en-GB" sz="1900" b="0" i="0" dirty="0">
                <a:effectLst/>
              </a:rPr>
              <a:t> when he wanted to annul his marriage to Catherine of Aragon.  However, the idea of reformation was started earlier by Martin Luther (1483-1546), a German monk.</a:t>
            </a:r>
          </a:p>
          <a:p>
            <a:endParaRPr lang="en-GB" sz="1900" b="0" i="0" dirty="0">
              <a:effectLst/>
            </a:endParaRPr>
          </a:p>
          <a:p>
            <a:r>
              <a:rPr lang="en-GB" sz="1900" b="0" i="0" dirty="0">
                <a:effectLst/>
              </a:rPr>
              <a:t>Martin Luther began the Protestant Reformation, which lead to the birth of the Protestant faith. The Act of Supremacy (1534) confirmed the break from Rome, declaring Henry to be the </a:t>
            </a:r>
            <a:r>
              <a:rPr lang="en-GB" sz="1900" b="1" i="0" dirty="0">
                <a:effectLst/>
              </a:rPr>
              <a:t>Supreme Head of the Church of England</a:t>
            </a:r>
            <a:r>
              <a:rPr lang="en-GB" sz="1900" b="0" i="0" dirty="0">
                <a:effectLst/>
              </a:rPr>
              <a:t>.</a:t>
            </a:r>
          </a:p>
          <a:p>
            <a:endParaRPr lang="en-GB" sz="1400" dirty="0"/>
          </a:p>
        </p:txBody>
      </p:sp>
      <p:pic>
        <p:nvPicPr>
          <p:cNvPr id="4098" name="Picture 2" descr="Martin Luther - 95 Theses, Quotes &amp; Reformation">
            <a:extLst>
              <a:ext uri="{FF2B5EF4-FFF2-40B4-BE49-F238E27FC236}">
                <a16:creationId xmlns:a16="http://schemas.microsoft.com/office/drawing/2014/main" id="{62459F01-673C-0AF1-EA18-D3CFB352B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39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5B3C80-BA02-E1D7-E5C4-4EF0FB993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000"/>
              <a:t>Dissolution of the Monastaries</a:t>
            </a:r>
          </a:p>
        </p:txBody>
      </p:sp>
      <p:sp>
        <p:nvSpPr>
          <p:cNvPr id="5129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4B251-A98E-C786-F3CC-213351D3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Autofit/>
          </a:bodyPr>
          <a:lstStyle/>
          <a:p>
            <a:r>
              <a:rPr lang="en-GB" sz="1600" b="0" i="0" dirty="0">
                <a:effectLst/>
              </a:rPr>
              <a:t>The year </a:t>
            </a:r>
            <a:r>
              <a:rPr lang="en-GB" sz="1600" b="1" i="0" dirty="0">
                <a:effectLst/>
              </a:rPr>
              <a:t>1536</a:t>
            </a:r>
            <a:r>
              <a:rPr lang="en-GB" sz="1600" b="0" i="0" dirty="0">
                <a:effectLst/>
              </a:rPr>
              <a:t> saw Henry order the closing down of the wealthy Roman Catholic Abbeys, monasteries and convents across England, Wales and Ireland. This act became known as the '</a:t>
            </a:r>
            <a:r>
              <a:rPr lang="en-GB" sz="1600" b="1" i="0" dirty="0">
                <a:effectLst/>
              </a:rPr>
              <a:t>Dissolution of the Monasteries</a:t>
            </a:r>
            <a:r>
              <a:rPr lang="en-GB" sz="1600" b="0" i="0" dirty="0">
                <a:effectLst/>
              </a:rPr>
              <a:t>’.</a:t>
            </a:r>
          </a:p>
          <a:p>
            <a:pPr algn="l">
              <a:buNone/>
            </a:pPr>
            <a:endParaRPr lang="en-GB" sz="1600" b="0" i="0" dirty="0">
              <a:effectLst/>
            </a:endParaRPr>
          </a:p>
          <a:p>
            <a:r>
              <a:rPr lang="en-GB" sz="1600" b="0" i="0" dirty="0">
                <a:effectLst/>
              </a:rPr>
              <a:t>The Dissolution of the Monasteries lasted four years to 1540. The last monastery to be dissolved was Waltham Abbey in March 1540</a:t>
            </a:r>
          </a:p>
          <a:p>
            <a:endParaRPr lang="en-GB" sz="1600" b="0" i="0" dirty="0">
              <a:effectLst/>
            </a:endParaRPr>
          </a:p>
          <a:p>
            <a:r>
              <a:rPr lang="en-GB" sz="1600" b="0" i="0" dirty="0">
                <a:effectLst/>
              </a:rPr>
              <a:t>Over 800 monasteries were dissolved, demolished for building materials, sold off or reclaimed as Anglican Churches.</a:t>
            </a:r>
            <a:endParaRPr lang="en-GB" sz="1600" dirty="0"/>
          </a:p>
        </p:txBody>
      </p:sp>
      <p:pic>
        <p:nvPicPr>
          <p:cNvPr id="5122" name="Picture 2" descr="The Dissolution of the Monasteries">
            <a:extLst>
              <a:ext uri="{FF2B5EF4-FFF2-40B4-BE49-F238E27FC236}">
                <a16:creationId xmlns:a16="http://schemas.microsoft.com/office/drawing/2014/main" id="{9701BF60-201D-F2E6-8B35-932F6DA8E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4" r="29894" b="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74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5DCE3-E734-163C-EA97-8D293B869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 dirty="0"/>
              <a:t>Role of the Monasteries</a:t>
            </a:r>
          </a:p>
        </p:txBody>
      </p:sp>
      <p:sp>
        <p:nvSpPr>
          <p:cNvPr id="615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E8AA3-0DD6-9196-F92C-AF9E8E0B9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GB" sz="1800" b="0" i="0" dirty="0">
                <a:effectLst/>
              </a:rPr>
              <a:t>In Tudor times, monasteries played a significant role in aiding the poor and needy by providing alms, food, and shelter. </a:t>
            </a:r>
          </a:p>
          <a:p>
            <a:r>
              <a:rPr lang="en-GB" sz="1800" b="0" i="0" dirty="0">
                <a:effectLst/>
              </a:rPr>
              <a:t>They offered charitable assistance, including healthcare and education, as well as serving as hubs for hospitality and employment. </a:t>
            </a:r>
          </a:p>
          <a:p>
            <a:r>
              <a:rPr lang="en-GB" sz="1800" b="0" i="0" dirty="0">
                <a:effectLst/>
              </a:rPr>
              <a:t>Monasteries also provided a safety net for the vulnerable, offering support to widows, the elderly, and those with terminal illnesses. </a:t>
            </a:r>
            <a:endParaRPr lang="en-GB" sz="1800" dirty="0"/>
          </a:p>
        </p:txBody>
      </p:sp>
      <p:pic>
        <p:nvPicPr>
          <p:cNvPr id="6146" name="Picture 2" descr="From Monasteries to Palaces – Three Complexes that became homes for some of  Henry VIII's courtiers ~ A guest post by Richard Taylor – The Freelance  History Writer">
            <a:extLst>
              <a:ext uri="{FF2B5EF4-FFF2-40B4-BE49-F238E27FC236}">
                <a16:creationId xmlns:a16="http://schemas.microsoft.com/office/drawing/2014/main" id="{12EE62E5-65B6-9E0A-9FC6-F94761577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8" r="14757" b="-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61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6" name="Rectangle 7175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01F32-7E6C-C757-0448-34D0127F7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 dirty="0"/>
              <a:t>Increase in crime…</a:t>
            </a:r>
          </a:p>
        </p:txBody>
      </p:sp>
      <p:sp>
        <p:nvSpPr>
          <p:cNvPr id="7178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B4EAA-6D66-39CB-7C71-EFBF2F9D3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dirty="0"/>
              <a:t>The dissolution of the Monasteries led to more crime. When the monasteries were shut, lots of </a:t>
            </a:r>
            <a:r>
              <a:rPr lang="en-GB" sz="1800" b="1" dirty="0"/>
              <a:t>poor people had nowhere to go</a:t>
            </a:r>
            <a:r>
              <a:rPr lang="en-GB" sz="1800" dirty="0"/>
              <a:t> and no one to help them. Many became </a:t>
            </a:r>
            <a:r>
              <a:rPr lang="en-GB" sz="1800" b="1" dirty="0"/>
              <a:t>homeless</a:t>
            </a:r>
            <a:r>
              <a:rPr lang="en-GB" sz="1800" dirty="0"/>
              <a:t> or </a:t>
            </a:r>
            <a:r>
              <a:rPr lang="en-GB" sz="1800" b="1" dirty="0"/>
              <a:t>unemployed</a:t>
            </a:r>
            <a:r>
              <a:rPr lang="en-GB" sz="1800" dirty="0"/>
              <a:t>.</a:t>
            </a:r>
          </a:p>
          <a:p>
            <a:pPr>
              <a:buNone/>
            </a:pPr>
            <a:r>
              <a:rPr lang="en-GB" sz="1800" dirty="0"/>
              <a:t>Because they were desperate to survive, some people: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1" dirty="0"/>
              <a:t>Stole food or money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1" dirty="0"/>
              <a:t>Became beggars or vagrants</a:t>
            </a:r>
            <a:r>
              <a:rPr lang="en-GB" sz="1800" dirty="0"/>
              <a:t> (wandering with no job or home)</a:t>
            </a:r>
          </a:p>
          <a:p>
            <a:r>
              <a:rPr lang="en-GB" sz="1800" dirty="0"/>
              <a:t>This meant that crime, especially </a:t>
            </a:r>
            <a:r>
              <a:rPr lang="en-GB" sz="1800" b="1" dirty="0"/>
              <a:t>theft and begging</a:t>
            </a:r>
            <a:r>
              <a:rPr lang="en-GB" sz="1800" dirty="0"/>
              <a:t>, </a:t>
            </a:r>
            <a:r>
              <a:rPr lang="en-GB" sz="1800" b="1" dirty="0"/>
              <a:t>increased</a:t>
            </a:r>
            <a:r>
              <a:rPr lang="en-GB" sz="1800" dirty="0"/>
              <a:t> in the Tudor period.</a:t>
            </a:r>
          </a:p>
        </p:txBody>
      </p:sp>
      <p:pic>
        <p:nvPicPr>
          <p:cNvPr id="7171" name="Picture 3" descr="Crime and Punishment in Tudor times - BBC Bitesize">
            <a:extLst>
              <a:ext uri="{FF2B5EF4-FFF2-40B4-BE49-F238E27FC236}">
                <a16:creationId xmlns:a16="http://schemas.microsoft.com/office/drawing/2014/main" id="{EF4F597A-1BB0-87E8-C10C-E3CB830C6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0" r="18979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36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CEBBD44748B428133AFF837E438C5" ma:contentTypeVersion="18" ma:contentTypeDescription="Create a new document." ma:contentTypeScope="" ma:versionID="86d5f9f2496a6acfcb692f92d97020a5">
  <xsd:schema xmlns:xsd="http://www.w3.org/2001/XMLSchema" xmlns:xs="http://www.w3.org/2001/XMLSchema" xmlns:p="http://schemas.microsoft.com/office/2006/metadata/properties" xmlns:ns2="8b9d7b8b-7657-48c0-9ef9-cc5317a6cca6" xmlns:ns3="d8a7cf92-a423-4c29-b1ef-9e468f30dfa6" targetNamespace="http://schemas.microsoft.com/office/2006/metadata/properties" ma:root="true" ma:fieldsID="1ab23313f0eae2c4ff428bd14994f0b4" ns2:_="" ns3:_="">
    <xsd:import namespace="8b9d7b8b-7657-48c0-9ef9-cc5317a6cca6"/>
    <xsd:import namespace="d8a7cf92-a423-4c29-b1ef-9e468f30df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d7b8b-7657-48c0-9ef9-cc5317a6c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566b733-7afd-480c-a436-bf9ba1e559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7cf92-a423-4c29-b1ef-9e468f30dfa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032328-8f0f-40b3-9bd8-283879370e04}" ma:internalName="TaxCatchAll" ma:showField="CatchAllData" ma:web="d8a7cf92-a423-4c29-b1ef-9e468f30df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9d7b8b-7657-48c0-9ef9-cc5317a6cca6">
      <Terms xmlns="http://schemas.microsoft.com/office/infopath/2007/PartnerControls"/>
    </lcf76f155ced4ddcb4097134ff3c332f>
    <TaxCatchAll xmlns="d8a7cf92-a423-4c29-b1ef-9e468f30dfa6" xsi:nil="true"/>
  </documentManagement>
</p:properties>
</file>

<file path=customXml/itemProps1.xml><?xml version="1.0" encoding="utf-8"?>
<ds:datastoreItem xmlns:ds="http://schemas.openxmlformats.org/officeDocument/2006/customXml" ds:itemID="{B5C0B265-2C54-4B0E-AEE6-5AB147B3A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d7b8b-7657-48c0-9ef9-cc5317a6cca6"/>
    <ds:schemaRef ds:uri="d8a7cf92-a423-4c29-b1ef-9e468f30df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D3C858-7450-4ACD-A963-08122070C7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93D6B4-E0B2-415F-BE64-CF71875DE192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  <ds:schemaRef ds:uri="d8a7cf92-a423-4c29-b1ef-9e468f30dfa6"/>
    <ds:schemaRef ds:uri="8b9d7b8b-7657-48c0-9ef9-cc5317a6cca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477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Tunga</vt:lpstr>
      <vt:lpstr>Verdana</vt:lpstr>
      <vt:lpstr>Office Theme</vt:lpstr>
      <vt:lpstr>The Dissolution of the Monastries</vt:lpstr>
      <vt:lpstr>Split from Rome…</vt:lpstr>
      <vt:lpstr>What was the reformation?</vt:lpstr>
      <vt:lpstr>What was the reformation?</vt:lpstr>
      <vt:lpstr>Dissolution of the Monastaries</vt:lpstr>
      <vt:lpstr>Role of the Monasteries</vt:lpstr>
      <vt:lpstr>Increase in crime…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E. McKain</dc:creator>
  <cp:lastModifiedBy>E. McKain</cp:lastModifiedBy>
  <cp:revision>1</cp:revision>
  <dcterms:created xsi:type="dcterms:W3CDTF">2025-04-21T13:26:10Z</dcterms:created>
  <dcterms:modified xsi:type="dcterms:W3CDTF">2025-04-21T13:49:15Z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0x010100F67CEBBD44748B428133AFF837E438C5</vt:lpwstr>
  </property>
  <property fmtid="{D5CDD505-2E9C-101B-9397-08002B2CF9AE}" pid="3" name="MediaServiceImageTags">
    <vt:lpwstr/>
  </property>
</Properties>
</file>