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
      <p:font typeface="Twinkl SemiBold" charset="0"/>
      <p:bold r:id="rId18"/>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5pPr>
    <a:lvl6pPr marL="2286000" algn="l" defTabSz="914400" rtl="0" eaLnBrk="1" latinLnBrk="0" hangingPunct="1">
      <a:defRPr kern="1200">
        <a:solidFill>
          <a:schemeClr val="tx1"/>
        </a:solidFill>
        <a:latin typeface="Twinkl" panose="02000000000000000000" pitchFamily="2" charset="0"/>
        <a:ea typeface="+mn-ea"/>
        <a:cs typeface="+mn-cs"/>
      </a:defRPr>
    </a:lvl6pPr>
    <a:lvl7pPr marL="2743200" algn="l" defTabSz="914400" rtl="0" eaLnBrk="1" latinLnBrk="0" hangingPunct="1">
      <a:defRPr kern="1200">
        <a:solidFill>
          <a:schemeClr val="tx1"/>
        </a:solidFill>
        <a:latin typeface="Twinkl" panose="02000000000000000000" pitchFamily="2" charset="0"/>
        <a:ea typeface="+mn-ea"/>
        <a:cs typeface="+mn-cs"/>
      </a:defRPr>
    </a:lvl7pPr>
    <a:lvl8pPr marL="3200400" algn="l" defTabSz="914400" rtl="0" eaLnBrk="1" latinLnBrk="0" hangingPunct="1">
      <a:defRPr kern="1200">
        <a:solidFill>
          <a:schemeClr val="tx1"/>
        </a:solidFill>
        <a:latin typeface="Twinkl" panose="02000000000000000000" pitchFamily="2" charset="0"/>
        <a:ea typeface="+mn-ea"/>
        <a:cs typeface="+mn-cs"/>
      </a:defRPr>
    </a:lvl8pPr>
    <a:lvl9pPr marL="3657600" algn="l" defTabSz="914400" rtl="0" eaLnBrk="1" latinLnBrk="0" hangingPunct="1">
      <a:defRPr kern="1200">
        <a:solidFill>
          <a:schemeClr val="tx1"/>
        </a:solidFill>
        <a:latin typeface="Twinkl" panose="02000000000000000000"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BC0105"/>
    <a:srgbClr val="4DB1E3"/>
    <a:srgbClr val="DE1E5A"/>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44" d="100"/>
          <a:sy n="44" d="100"/>
        </p:scale>
        <p:origin x="1188"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4A6D26-60BA-DD5E-48E9-FFF24668B8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DA8298C-A51A-3DF2-D6CD-D0A4405E11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8410C05-BED1-45A7-8BFA-21D7A8EB54E0}" type="datetimeFigureOut">
              <a:rPr lang="en-GB"/>
              <a:pPr>
                <a:defRPr/>
              </a:pPr>
              <a:t>17/01/2023</a:t>
            </a:fld>
            <a:endParaRPr lang="en-GB"/>
          </a:p>
        </p:txBody>
      </p:sp>
      <p:sp>
        <p:nvSpPr>
          <p:cNvPr id="4" name="Footer Placeholder 3">
            <a:extLst>
              <a:ext uri="{FF2B5EF4-FFF2-40B4-BE49-F238E27FC236}">
                <a16:creationId xmlns:a16="http://schemas.microsoft.com/office/drawing/2014/main" id="{158AAC9D-AC00-CE17-20E4-4DAD4CFD0F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498E494-2D55-6E30-DDC2-38968CD5235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BF0749D-3FEB-4567-AC8E-60CB3683823A}"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B6159F-0A3E-0D62-8B48-690706F944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84503E1A-EFC8-9E17-D2A7-4498AC68493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B375E0E-4EEE-49E3-9028-2712BCE7D136}" type="datetimeFigureOut">
              <a:rPr lang="en-GB"/>
              <a:pPr>
                <a:defRPr/>
              </a:pPr>
              <a:t>17/01/2023</a:t>
            </a:fld>
            <a:endParaRPr lang="en-GB"/>
          </a:p>
        </p:txBody>
      </p:sp>
      <p:sp>
        <p:nvSpPr>
          <p:cNvPr id="4" name="Slide Image Placeholder 3">
            <a:extLst>
              <a:ext uri="{FF2B5EF4-FFF2-40B4-BE49-F238E27FC236}">
                <a16:creationId xmlns:a16="http://schemas.microsoft.com/office/drawing/2014/main" id="{54FE47B6-A3F8-2F06-22A0-259B02225B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3138C10-C8A5-CFB1-C9E5-052FA005E3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90F4EA8-6354-FFC9-EA43-DE1F52C0D4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8AE7504-A25E-A229-7EF4-D2BA69F1094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D9B003A-552F-40C0-ACC5-5DA502A2B1A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467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A57BD51-1187-490C-615E-BE87F432940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769167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94831358-4128-97A0-07AD-FB89929FB5D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54190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EBD02E13-80EC-C0D6-183C-47F7B3022468}"/>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ounded Rectangle 7">
            <a:extLst>
              <a:ext uri="{FF2B5EF4-FFF2-40B4-BE49-F238E27FC236}">
                <a16:creationId xmlns:a16="http://schemas.microsoft.com/office/drawing/2014/main" id="{9680082A-F463-65B9-9DB4-C26ADECAE8AF}"/>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569D2897-E55E-AD3C-BF09-33CC93641039}"/>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5" name="Title 1">
            <a:extLst>
              <a:ext uri="{FF2B5EF4-FFF2-40B4-BE49-F238E27FC236}">
                <a16:creationId xmlns:a16="http://schemas.microsoft.com/office/drawing/2014/main" id="{D5F92F3F-FE5C-6E04-9BD9-57D82BEE92A2}"/>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6" name="Content Placeholder 15">
            <a:extLst>
              <a:ext uri="{FF2B5EF4-FFF2-40B4-BE49-F238E27FC236}">
                <a16:creationId xmlns:a16="http://schemas.microsoft.com/office/drawing/2014/main" id="{13C8C992-0625-EF81-6BA8-995C71FBB7EC}"/>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951270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1251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E1A2918-57D1-140E-3805-4B896C1A6AE1}"/>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EBD8E6E-55C8-C33F-100C-58BF05B0D1E4}"/>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8CF0D5EC-7068-007D-468B-9D763A1FC1A9}"/>
              </a:ext>
            </a:extLst>
          </p:cNvPr>
          <p:cNvSpPr>
            <a:spLocks noGrp="1"/>
          </p:cNvSpPr>
          <p:nvPr>
            <p:ph type="title"/>
          </p:nvPr>
        </p:nvSpPr>
        <p:spPr>
          <a:xfrm>
            <a:off x="457200" y="479425"/>
            <a:ext cx="8220075" cy="993775"/>
          </a:xfrm>
        </p:spPr>
        <p:txBody>
          <a:bodyPr/>
          <a:lstStyle/>
          <a:p>
            <a:pPr eaLnBrk="1" hangingPunct="1"/>
            <a:r>
              <a:rPr lang="en-GB" altLang="en-US" sz="3600"/>
              <a:t>What Is the Lantern Festival?</a:t>
            </a:r>
          </a:p>
        </p:txBody>
      </p:sp>
      <p:sp>
        <p:nvSpPr>
          <p:cNvPr id="9219" name="Rectangle 4">
            <a:extLst>
              <a:ext uri="{FF2B5EF4-FFF2-40B4-BE49-F238E27FC236}">
                <a16:creationId xmlns:a16="http://schemas.microsoft.com/office/drawing/2014/main" id="{111F63B0-C261-2A81-BFA8-B77B7B24CC3E}"/>
              </a:ext>
            </a:extLst>
          </p:cNvPr>
          <p:cNvSpPr>
            <a:spLocks noChangeArrowheads="1"/>
          </p:cNvSpPr>
          <p:nvPr/>
        </p:nvSpPr>
        <p:spPr bwMode="auto">
          <a:xfrm>
            <a:off x="755650" y="1514475"/>
            <a:ext cx="76327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Lantern Festival is not, as some think, Chinese New Year. It actually signifies the end of the Spring Festival (Chinese New Year), the most important festival in the Chinese calendar.</a:t>
            </a:r>
          </a:p>
          <a:p>
            <a:pPr eaLnBrk="1" hangingPunct="1">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Chinese name for the Lantern Festival is </a:t>
            </a:r>
            <a:r>
              <a:rPr lang="ja-JP" altLang="en-US">
                <a:solidFill>
                  <a:schemeClr val="tx1"/>
                </a:solidFill>
                <a:ea typeface="ＭＳ Ｐゴシック" panose="020B0600070205080204" pitchFamily="34" charset="-128"/>
              </a:rPr>
              <a:t>元宵节 </a:t>
            </a:r>
            <a:r>
              <a:rPr lang="en-GB" altLang="ja-JP">
                <a:solidFill>
                  <a:schemeClr val="tx1"/>
                </a:solidFill>
                <a:ea typeface="ＭＳ Ｐゴシック" panose="020B0600070205080204" pitchFamily="34" charset="-128"/>
              </a:rPr>
              <a:t>or </a:t>
            </a:r>
            <a:r>
              <a:rPr lang="en-GB" altLang="en-US">
                <a:solidFill>
                  <a:schemeClr val="tx1"/>
                </a:solidFill>
              </a:rPr>
              <a:t>Yuánxiāojié, which is pronounced: “ywen-sshyaoww jyeah”.</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It means ‘First Night Festival’.</a:t>
            </a:r>
          </a:p>
          <a:p>
            <a:pPr>
              <a:lnSpc>
                <a:spcPct val="100000"/>
              </a:lnSpc>
              <a:spcBef>
                <a:spcPct val="0"/>
              </a:spcBef>
              <a:buFontTx/>
              <a:buNone/>
            </a:pPr>
            <a:endParaRPr lang="en-GB" altLang="en-US">
              <a:solidFill>
                <a:schemeClr val="tx1"/>
              </a:solidFill>
            </a:endParaRPr>
          </a:p>
        </p:txBody>
      </p:sp>
      <p:pic>
        <p:nvPicPr>
          <p:cNvPr id="9220" name="Picture 1">
            <a:extLst>
              <a:ext uri="{FF2B5EF4-FFF2-40B4-BE49-F238E27FC236}">
                <a16:creationId xmlns:a16="http://schemas.microsoft.com/office/drawing/2014/main" id="{07811530-BDFC-C943-BAE8-4291882E05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43650" y="2944813"/>
            <a:ext cx="235902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a:extLst>
              <a:ext uri="{FF2B5EF4-FFF2-40B4-BE49-F238E27FC236}">
                <a16:creationId xmlns:a16="http://schemas.microsoft.com/office/drawing/2014/main" id="{00F53F1E-8B6B-CC4F-5F2F-F2886FF00E0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753419" flipH="1">
            <a:off x="2767013" y="3725863"/>
            <a:ext cx="15652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21">
            <a:extLst>
              <a:ext uri="{FF2B5EF4-FFF2-40B4-BE49-F238E27FC236}">
                <a16:creationId xmlns:a16="http://schemas.microsoft.com/office/drawing/2014/main" id="{0A241A3E-BED1-046B-D38A-1FC4CC3E858D}"/>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Tam Tam (@flickr.com) - granted under creative commons licence – attribution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D95A3965-0CC6-FE4E-8E83-968FDD17C333}"/>
              </a:ext>
            </a:extLst>
          </p:cNvPr>
          <p:cNvSpPr>
            <a:spLocks noGrp="1"/>
          </p:cNvSpPr>
          <p:nvPr>
            <p:ph type="title"/>
          </p:nvPr>
        </p:nvSpPr>
        <p:spPr>
          <a:xfrm>
            <a:off x="457200" y="479425"/>
            <a:ext cx="8220075" cy="993775"/>
          </a:xfrm>
        </p:spPr>
        <p:txBody>
          <a:bodyPr/>
          <a:lstStyle/>
          <a:p>
            <a:pPr eaLnBrk="1" hangingPunct="1"/>
            <a:r>
              <a:rPr lang="en-GB" altLang="en-US" sz="3600"/>
              <a:t>When Is the Lantern Festival?</a:t>
            </a:r>
          </a:p>
        </p:txBody>
      </p:sp>
      <p:sp>
        <p:nvSpPr>
          <p:cNvPr id="10243" name="Rectangle 4">
            <a:extLst>
              <a:ext uri="{FF2B5EF4-FFF2-40B4-BE49-F238E27FC236}">
                <a16:creationId xmlns:a16="http://schemas.microsoft.com/office/drawing/2014/main" id="{85E56498-09FE-C3EC-0462-EEEFB1B066F6}"/>
              </a:ext>
            </a:extLst>
          </p:cNvPr>
          <p:cNvSpPr>
            <a:spLocks noChangeArrowheads="1"/>
          </p:cNvSpPr>
          <p:nvPr/>
        </p:nvSpPr>
        <p:spPr bwMode="auto">
          <a:xfrm>
            <a:off x="755650" y="15144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Lantern Festival falls on the fifteenth day of the first lunar month. This means that the festival will always be between 5</a:t>
            </a:r>
            <a:r>
              <a:rPr lang="en-GB" altLang="en-US" baseline="30000">
                <a:solidFill>
                  <a:schemeClr val="tx1"/>
                </a:solidFill>
              </a:rPr>
              <a:t>th</a:t>
            </a:r>
            <a:r>
              <a:rPr lang="en-GB" altLang="en-US">
                <a:solidFill>
                  <a:schemeClr val="tx1"/>
                </a:solidFill>
              </a:rPr>
              <a:t> February and 7</a:t>
            </a:r>
            <a:r>
              <a:rPr lang="en-GB" altLang="en-US" baseline="30000">
                <a:solidFill>
                  <a:schemeClr val="tx1"/>
                </a:solidFill>
              </a:rPr>
              <a:t>th</a:t>
            </a:r>
            <a:r>
              <a:rPr lang="en-GB" altLang="en-US">
                <a:solidFill>
                  <a:schemeClr val="tx1"/>
                </a:solidFill>
              </a:rPr>
              <a:t> March.</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 lunar month is the time it takes for the Moon to orbit the Earth.</a:t>
            </a:r>
          </a:p>
        </p:txBody>
      </p:sp>
      <p:pic>
        <p:nvPicPr>
          <p:cNvPr id="10244" name="Picture 2">
            <a:extLst>
              <a:ext uri="{FF2B5EF4-FFF2-40B4-BE49-F238E27FC236}">
                <a16:creationId xmlns:a16="http://schemas.microsoft.com/office/drawing/2014/main" id="{50C90071-E8B5-EE3E-F736-461A300A39E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13088" y="3514725"/>
            <a:ext cx="2921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6B214BC7-DC55-F4F0-ADB5-4931B45053F2}"/>
              </a:ext>
            </a:extLst>
          </p:cNvPr>
          <p:cNvSpPr>
            <a:spLocks noGrp="1"/>
          </p:cNvSpPr>
          <p:nvPr>
            <p:ph type="title"/>
          </p:nvPr>
        </p:nvSpPr>
        <p:spPr>
          <a:xfrm>
            <a:off x="457200" y="479425"/>
            <a:ext cx="8220075" cy="993775"/>
          </a:xfrm>
        </p:spPr>
        <p:txBody>
          <a:bodyPr/>
          <a:lstStyle/>
          <a:p>
            <a:pPr eaLnBrk="1" hangingPunct="1"/>
            <a:r>
              <a:rPr lang="en-GB" altLang="en-US" sz="3600"/>
              <a:t>When Did It Start?</a:t>
            </a:r>
          </a:p>
        </p:txBody>
      </p:sp>
      <p:sp>
        <p:nvSpPr>
          <p:cNvPr id="11267" name="Rectangle 4">
            <a:extLst>
              <a:ext uri="{FF2B5EF4-FFF2-40B4-BE49-F238E27FC236}">
                <a16:creationId xmlns:a16="http://schemas.microsoft.com/office/drawing/2014/main" id="{31178991-9017-E4D3-E008-1C7458213534}"/>
              </a:ext>
            </a:extLst>
          </p:cNvPr>
          <p:cNvSpPr>
            <a:spLocks noChangeArrowheads="1"/>
          </p:cNvSpPr>
          <p:nvPr/>
        </p:nvSpPr>
        <p:spPr bwMode="auto">
          <a:xfrm>
            <a:off x="755650" y="1514475"/>
            <a:ext cx="76327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Over 2000 years ago, Emperor Hanmingdi of the Easter Han Dynasty (AD25 - AD75) first celebrated the Lantern Festival.</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Buddhists would light lanterns on the fifteenth day of the first lunar month to show respect for Buddha.</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Because he respected Buddhism, Emperor Hanmingdi ordered that lanterns be lit in houses and temples on this night.</a:t>
            </a:r>
          </a:p>
        </p:txBody>
      </p:sp>
      <p:pic>
        <p:nvPicPr>
          <p:cNvPr id="11268" name="Picture 1">
            <a:extLst>
              <a:ext uri="{FF2B5EF4-FFF2-40B4-BE49-F238E27FC236}">
                <a16:creationId xmlns:a16="http://schemas.microsoft.com/office/drawing/2014/main" id="{799E7A73-D842-22F4-B591-5C48BC4BFBC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2375" y="3925888"/>
            <a:ext cx="16097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21">
            <a:extLst>
              <a:ext uri="{FF2B5EF4-FFF2-40B4-BE49-F238E27FC236}">
                <a16:creationId xmlns:a16="http://schemas.microsoft.com/office/drawing/2014/main" id="{090DB776-60E6-FEAE-CC0D-C4AD0649F954}"/>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Tom Thurman (@flickr.com) - granted under creative commons licence – attribution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799252F8-2F09-B4F8-CCA2-31804229803C}"/>
              </a:ext>
            </a:extLst>
          </p:cNvPr>
          <p:cNvSpPr>
            <a:spLocks noGrp="1"/>
          </p:cNvSpPr>
          <p:nvPr>
            <p:ph type="title"/>
          </p:nvPr>
        </p:nvSpPr>
        <p:spPr>
          <a:xfrm>
            <a:off x="457200" y="479425"/>
            <a:ext cx="8220075" cy="993775"/>
          </a:xfrm>
        </p:spPr>
        <p:txBody>
          <a:bodyPr/>
          <a:lstStyle/>
          <a:p>
            <a:pPr eaLnBrk="1" hangingPunct="1"/>
            <a:r>
              <a:rPr lang="en-GB" altLang="en-US" sz="3600"/>
              <a:t>What Happens?</a:t>
            </a:r>
          </a:p>
        </p:txBody>
      </p:sp>
      <p:sp>
        <p:nvSpPr>
          <p:cNvPr id="12291" name="Rectangle 4">
            <a:extLst>
              <a:ext uri="{FF2B5EF4-FFF2-40B4-BE49-F238E27FC236}">
                <a16:creationId xmlns:a16="http://schemas.microsoft.com/office/drawing/2014/main" id="{53E6C66D-CCEA-0BA3-C9B3-B090773CBD82}"/>
              </a:ext>
            </a:extLst>
          </p:cNvPr>
          <p:cNvSpPr>
            <a:spLocks noChangeArrowheads="1"/>
          </p:cNvSpPr>
          <p:nvPr/>
        </p:nvSpPr>
        <p:spPr bwMode="auto">
          <a:xfrm>
            <a:off x="755650" y="1514475"/>
            <a:ext cx="76327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lanterns are the star of the show at the Lantern Festival and come in all guises including floating and flying lanterns.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Many are decorated with patterns, pictures and even riddles.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There are also traditional dragon dances.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People wish each other a ‘Happy Lantern Festival!’</a:t>
            </a:r>
          </a:p>
          <a:p>
            <a:pPr eaLnBrk="1" hangingPunct="1">
              <a:lnSpc>
                <a:spcPct val="100000"/>
              </a:lnSpc>
              <a:spcBef>
                <a:spcPct val="0"/>
              </a:spcBef>
              <a:buFontTx/>
              <a:buNone/>
            </a:pPr>
            <a:endParaRPr lang="en-GB" altLang="en-US">
              <a:solidFill>
                <a:schemeClr val="tx1"/>
              </a:solidFill>
            </a:endParaRPr>
          </a:p>
          <a:p>
            <a:pPr>
              <a:lnSpc>
                <a:spcPct val="100000"/>
              </a:lnSpc>
              <a:spcBef>
                <a:spcPct val="0"/>
              </a:spcBef>
              <a:buFontTx/>
              <a:buNone/>
            </a:pPr>
            <a:r>
              <a:rPr lang="ja-JP" altLang="en-US">
                <a:solidFill>
                  <a:schemeClr val="tx1"/>
                </a:solidFill>
                <a:ea typeface="ＭＳ Ｐゴシック" panose="020B0600070205080204" pitchFamily="34" charset="-128"/>
              </a:rPr>
              <a:t>元宵节快乐！</a:t>
            </a:r>
            <a:r>
              <a:rPr lang="en-GB" altLang="ja-JP">
                <a:solidFill>
                  <a:schemeClr val="tx1"/>
                </a:solidFill>
                <a:ea typeface="ＭＳ Ｐゴシック" panose="020B0600070205080204" pitchFamily="34" charset="-128"/>
              </a:rPr>
              <a:t>or </a:t>
            </a:r>
            <a:r>
              <a:rPr lang="en-GB" altLang="en-US">
                <a:solidFill>
                  <a:schemeClr val="tx1"/>
                </a:solidFill>
              </a:rPr>
              <a:t>Yuánxiāojié kuàilè! </a:t>
            </a:r>
          </a:p>
          <a:p>
            <a:pPr>
              <a:lnSpc>
                <a:spcPct val="100000"/>
              </a:lnSpc>
              <a:spcBef>
                <a:spcPct val="0"/>
              </a:spcBef>
              <a:buFontTx/>
              <a:buNone/>
            </a:pPr>
            <a:r>
              <a:rPr lang="en-GB" altLang="en-US">
                <a:solidFill>
                  <a:schemeClr val="tx1"/>
                </a:solidFill>
              </a:rPr>
              <a:t>Pronounced: “ywen-sshyaoww-jyeah kwhy-luh”</a:t>
            </a:r>
          </a:p>
          <a:p>
            <a:pPr eaLnBrk="1" hangingPunct="1">
              <a:lnSpc>
                <a:spcPct val="100000"/>
              </a:lnSpc>
              <a:spcBef>
                <a:spcPct val="0"/>
              </a:spcBef>
              <a:buFontTx/>
              <a:buNone/>
            </a:pPr>
            <a:endParaRPr lang="en-GB" altLang="en-US">
              <a:solidFill>
                <a:schemeClr val="tx1"/>
              </a:solidFill>
            </a:endParaRPr>
          </a:p>
        </p:txBody>
      </p:sp>
      <p:sp>
        <p:nvSpPr>
          <p:cNvPr id="12292" name="TextBox 21">
            <a:extLst>
              <a:ext uri="{FF2B5EF4-FFF2-40B4-BE49-F238E27FC236}">
                <a16:creationId xmlns:a16="http://schemas.microsoft.com/office/drawing/2014/main" id="{8E5EFBC9-5F77-595C-C3A2-1CA7A7116E2E}"/>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Percy Chen (@flickr.com) - granted under creative commons licence – attribution</a:t>
            </a:r>
          </a:p>
        </p:txBody>
      </p:sp>
      <p:pic>
        <p:nvPicPr>
          <p:cNvPr id="12293" name="Picture 3">
            <a:extLst>
              <a:ext uri="{FF2B5EF4-FFF2-40B4-BE49-F238E27FC236}">
                <a16:creationId xmlns:a16="http://schemas.microsoft.com/office/drawing/2014/main" id="{4C3EAF8E-DF3F-96A6-27EA-1DACF71B81A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0788" y="2900363"/>
            <a:ext cx="208756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03D1FB9E-9974-F4BF-C336-548CD91E2FB6}"/>
              </a:ext>
            </a:extLst>
          </p:cNvPr>
          <p:cNvSpPr>
            <a:spLocks noGrp="1"/>
          </p:cNvSpPr>
          <p:nvPr>
            <p:ph type="title"/>
          </p:nvPr>
        </p:nvSpPr>
        <p:spPr>
          <a:xfrm>
            <a:off x="457200" y="479425"/>
            <a:ext cx="8220075" cy="993775"/>
          </a:xfrm>
        </p:spPr>
        <p:txBody>
          <a:bodyPr/>
          <a:lstStyle/>
          <a:p>
            <a:pPr eaLnBrk="1" hangingPunct="1"/>
            <a:r>
              <a:rPr lang="en-GB" altLang="en-US" sz="3600"/>
              <a:t>Other Traditions</a:t>
            </a:r>
          </a:p>
        </p:txBody>
      </p:sp>
      <p:sp>
        <p:nvSpPr>
          <p:cNvPr id="13315" name="Rectangle 4">
            <a:extLst>
              <a:ext uri="{FF2B5EF4-FFF2-40B4-BE49-F238E27FC236}">
                <a16:creationId xmlns:a16="http://schemas.microsoft.com/office/drawing/2014/main" id="{CD6241A7-4CC0-2E76-974C-338EC2E5941A}"/>
              </a:ext>
            </a:extLst>
          </p:cNvPr>
          <p:cNvSpPr>
            <a:spLocks noChangeArrowheads="1"/>
          </p:cNvSpPr>
          <p:nvPr/>
        </p:nvSpPr>
        <p:spPr bwMode="auto">
          <a:xfrm>
            <a:off x="755650" y="1514475"/>
            <a:ext cx="76327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During the Lantern Festival, an important custom is eating round dumplings called </a:t>
            </a:r>
            <a:r>
              <a:rPr lang="en-GB" altLang="en-US" i="1">
                <a:solidFill>
                  <a:schemeClr val="tx1"/>
                </a:solidFill>
              </a:rPr>
              <a:t>tangyuan </a:t>
            </a:r>
            <a:r>
              <a:rPr lang="en-GB" altLang="en-US">
                <a:solidFill>
                  <a:schemeClr val="tx1"/>
                </a:solidFill>
              </a:rPr>
              <a:t>(pronounced: tung-ywen).</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dumplings are made of rice flour with sweet fillings, such as sugar, walnuts, rose petals or bean paste.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They can be cooked by boiling, frying or steaming.</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dumplings are served in a bowl of rice soup called </a:t>
            </a:r>
            <a:r>
              <a:rPr lang="en-GB" altLang="en-US" i="1">
                <a:solidFill>
                  <a:schemeClr val="tx1"/>
                </a:solidFill>
              </a:rPr>
              <a:t>tianjiu </a:t>
            </a:r>
            <a:r>
              <a:rPr lang="en-GB" altLang="en-US">
                <a:solidFill>
                  <a:schemeClr val="tx1"/>
                </a:solidFill>
              </a:rPr>
              <a:t>(pronounced: tyen-jyoh).</a:t>
            </a:r>
          </a:p>
        </p:txBody>
      </p:sp>
      <p:sp>
        <p:nvSpPr>
          <p:cNvPr id="13316" name="TextBox 21">
            <a:extLst>
              <a:ext uri="{FF2B5EF4-FFF2-40B4-BE49-F238E27FC236}">
                <a16:creationId xmlns:a16="http://schemas.microsoft.com/office/drawing/2014/main" id="{FDE05BCC-5D85-9F67-1B2E-2A0DA62CFD95}"/>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Alpha (@flickr.com) - granted under creative commons licence – attribution</a:t>
            </a:r>
          </a:p>
        </p:txBody>
      </p:sp>
      <p:pic>
        <p:nvPicPr>
          <p:cNvPr id="13317" name="Picture 1">
            <a:extLst>
              <a:ext uri="{FF2B5EF4-FFF2-40B4-BE49-F238E27FC236}">
                <a16:creationId xmlns:a16="http://schemas.microsoft.com/office/drawing/2014/main" id="{7D505042-A8A1-1546-293E-057DA613827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3725" y="4143375"/>
            <a:ext cx="28670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4521441F-2B3E-DBC1-4E96-70F37199A3D1}"/>
              </a:ext>
            </a:extLst>
          </p:cNvPr>
          <p:cNvSpPr>
            <a:spLocks noGrp="1"/>
          </p:cNvSpPr>
          <p:nvPr>
            <p:ph type="title"/>
          </p:nvPr>
        </p:nvSpPr>
        <p:spPr>
          <a:xfrm>
            <a:off x="461963" y="620713"/>
            <a:ext cx="8220075" cy="993775"/>
          </a:xfrm>
        </p:spPr>
        <p:txBody>
          <a:bodyPr/>
          <a:lstStyle/>
          <a:p>
            <a:pPr eaLnBrk="1" hangingPunct="1"/>
            <a:r>
              <a:rPr lang="en-GB" altLang="en-US" sz="3600"/>
              <a:t>Happy Lantern Festival!</a:t>
            </a:r>
          </a:p>
        </p:txBody>
      </p:sp>
      <p:sp>
        <p:nvSpPr>
          <p:cNvPr id="14339" name="Rectangle 4">
            <a:extLst>
              <a:ext uri="{FF2B5EF4-FFF2-40B4-BE49-F238E27FC236}">
                <a16:creationId xmlns:a16="http://schemas.microsoft.com/office/drawing/2014/main" id="{5D149BB9-2F2D-F29D-E2CF-78F2396A8F8D}"/>
              </a:ext>
            </a:extLst>
          </p:cNvPr>
          <p:cNvSpPr>
            <a:spLocks noChangeArrowheads="1"/>
          </p:cNvSpPr>
          <p:nvPr/>
        </p:nvSpPr>
        <p:spPr bwMode="auto">
          <a:xfrm>
            <a:off x="730250" y="1858963"/>
            <a:ext cx="76327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8800">
                <a:solidFill>
                  <a:srgbClr val="FF0000"/>
                </a:solidFill>
              </a:rPr>
              <a:t> </a:t>
            </a:r>
            <a:r>
              <a:rPr lang="ja-JP" altLang="en-US" sz="8800">
                <a:solidFill>
                  <a:srgbClr val="FF0000"/>
                </a:solidFill>
                <a:ea typeface="ＭＳ Ｐゴシック" panose="020B0600070205080204" pitchFamily="34" charset="-128"/>
              </a:rPr>
              <a:t>元宵节快乐！</a:t>
            </a:r>
            <a:endParaRPr lang="en-GB" altLang="en-US" sz="8800">
              <a:solidFill>
                <a:srgbClr val="FF0000"/>
              </a:solidFill>
            </a:endParaRPr>
          </a:p>
        </p:txBody>
      </p:sp>
      <p:pic>
        <p:nvPicPr>
          <p:cNvPr id="14340" name="Picture 3">
            <a:extLst>
              <a:ext uri="{FF2B5EF4-FFF2-40B4-BE49-F238E27FC236}">
                <a16:creationId xmlns:a16="http://schemas.microsoft.com/office/drawing/2014/main" id="{69D0C222-0420-8908-F4D7-0BCE3C4FA24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52863" y="3657600"/>
            <a:ext cx="143827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1351</TotalTime>
  <Words>414</Words>
  <Application>Microsoft Office PowerPoint</Application>
  <PresentationFormat>On-screen Show (4:3)</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Twinkl SemiBold</vt:lpstr>
      <vt:lpstr>Twinkl</vt:lpstr>
      <vt:lpstr>Arial</vt:lpstr>
      <vt:lpstr>Calibri</vt:lpstr>
      <vt:lpstr>Office Theme</vt:lpstr>
      <vt:lpstr>PowerPoint Presentation</vt:lpstr>
      <vt:lpstr>What Is the Lantern Festival?</vt:lpstr>
      <vt:lpstr>When Is the Lantern Festival?</vt:lpstr>
      <vt:lpstr>When Did It Start?</vt:lpstr>
      <vt:lpstr>What Happens?</vt:lpstr>
      <vt:lpstr>Other Traditions</vt:lpstr>
      <vt:lpstr>Happy Lantern Festival!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 Tatton</cp:lastModifiedBy>
  <cp:revision>147</cp:revision>
  <dcterms:created xsi:type="dcterms:W3CDTF">2014-10-01T16:09:27Z</dcterms:created>
  <dcterms:modified xsi:type="dcterms:W3CDTF">2023-01-17T14:29:34Z</dcterms:modified>
</cp:coreProperties>
</file>