
<file path=[Content_Types].xml><?xml version="1.0" encoding="utf-8"?>
<Types xmlns="http://schemas.openxmlformats.org/package/2006/content-types">
  <Default Extension="GIF" ContentType="image/gif"/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10.xml" ContentType="application/vnd.openxmlformats-officedocument.presentationml.tags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304" r:id="rId4"/>
    <p:sldId id="305" r:id="rId5"/>
    <p:sldId id="307" r:id="rId6"/>
    <p:sldId id="306" r:id="rId7"/>
    <p:sldId id="308" r:id="rId8"/>
    <p:sldId id="309" r:id="rId9"/>
    <p:sldId id="310" r:id="rId10"/>
    <p:sldId id="311" r:id="rId11"/>
    <p:sldId id="312" r:id="rId12"/>
    <p:sldId id="314" r:id="rId13"/>
    <p:sldId id="315" r:id="rId14"/>
    <p:sldId id="317" r:id="rId15"/>
    <p:sldId id="325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16" r:id="rId24"/>
    <p:sldId id="336" r:id="rId25"/>
    <p:sldId id="340" r:id="rId26"/>
    <p:sldId id="337" r:id="rId27"/>
    <p:sldId id="259" r:id="rId28"/>
    <p:sldId id="33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98">
          <p15:clr>
            <a:srgbClr val="A4A3A4"/>
          </p15:clr>
        </p15:guide>
        <p15:guide id="2" pos="284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E1E1"/>
    <a:srgbClr val="FFE3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78"/>
    <p:restoredTop sz="90440"/>
  </p:normalViewPr>
  <p:slideViewPr>
    <p:cSldViewPr snapToObjects="1" showGuides="1">
      <p:cViewPr varScale="1">
        <p:scale>
          <a:sx n="65" d="100"/>
          <a:sy n="65" d="100"/>
        </p:scale>
        <p:origin x="1386" y="66"/>
      </p:cViewPr>
      <p:guideLst>
        <p:guide orient="horz" pos="1498"/>
        <p:guide pos="28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66839-B431-634B-AD75-B0D9C3BB32CB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0C98A-F6B7-5248-851F-BB8E325FA7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0C98A-F6B7-5248-851F-BB8E325FA7E4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0C98A-F6B7-5248-851F-BB8E325FA7E4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0C98A-F6B7-5248-851F-BB8E325FA7E4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0C98A-F6B7-5248-851F-BB8E325FA7E4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0C98A-F6B7-5248-851F-BB8E325FA7E4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0C98A-F6B7-5248-851F-BB8E325FA7E4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0C98A-F6B7-5248-851F-BB8E325FA7E4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0C98A-F6B7-5248-851F-BB8E325FA7E4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0C98A-F6B7-5248-851F-BB8E325FA7E4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0C98A-F6B7-5248-851F-BB8E325FA7E4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0C98A-F6B7-5248-851F-BB8E325FA7E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0C98A-F6B7-5248-851F-BB8E325FA7E4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0C98A-F6B7-5248-851F-BB8E325FA7E4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0C98A-F6B7-5248-851F-BB8E325FA7E4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0C98A-F6B7-5248-851F-BB8E325FA7E4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0C98A-F6B7-5248-851F-BB8E325FA7E4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0C98A-F6B7-5248-851F-BB8E325FA7E4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0C98A-F6B7-5248-851F-BB8E325FA7E4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0C98A-F6B7-5248-851F-BB8E325FA7E4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0C98A-F6B7-5248-851F-BB8E325FA7E4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0C98A-F6B7-5248-851F-BB8E325FA7E4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90C98A-F6B7-5248-851F-BB8E325FA7E4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8FF1-0AAF-6048-82D6-5AA74EE2125B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A2AF-0C3D-EF4E-B91C-A109E35CBC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8FF1-0AAF-6048-82D6-5AA74EE2125B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A2AF-0C3D-EF4E-B91C-A109E35CBC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8FF1-0AAF-6048-82D6-5AA74EE2125B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A2AF-0C3D-EF4E-B91C-A109E35CBC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8FF1-0AAF-6048-82D6-5AA74EE2125B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A2AF-0C3D-EF4E-B91C-A109E35CBC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8FF1-0AAF-6048-82D6-5AA74EE2125B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A2AF-0C3D-EF4E-B91C-A109E35CBC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8FF1-0AAF-6048-82D6-5AA74EE2125B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A2AF-0C3D-EF4E-B91C-A109E35CBC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8FF1-0AAF-6048-82D6-5AA74EE2125B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A2AF-0C3D-EF4E-B91C-A109E35CBC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8FF1-0AAF-6048-82D6-5AA74EE2125B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A2AF-0C3D-EF4E-B91C-A109E35CBC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8FF1-0AAF-6048-82D6-5AA74EE2125B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A2AF-0C3D-EF4E-B91C-A109E35CBC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8FF1-0AAF-6048-82D6-5AA74EE2125B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A2AF-0C3D-EF4E-B91C-A109E35CBC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88FF1-0AAF-6048-82D6-5AA74EE2125B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2A2AF-0C3D-EF4E-B91C-A109E35CBC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88FF1-0AAF-6048-82D6-5AA74EE2125B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2A2AF-0C3D-EF4E-B91C-A109E35CBCF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png"/><Relationship Id="rId9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7.mp3"/><Relationship Id="rId1" Type="http://schemas.microsoft.com/office/2007/relationships/media" Target="../media/media7.mp3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8.mp3"/><Relationship Id="rId1" Type="http://schemas.microsoft.com/office/2007/relationships/media" Target="../media/media8.mp3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9.mp3"/><Relationship Id="rId1" Type="http://schemas.microsoft.com/office/2007/relationships/media" Target="../media/media9.mp3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0.mp3"/><Relationship Id="rId1" Type="http://schemas.microsoft.com/office/2007/relationships/media" Target="../media/media10.mp3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4.GIF"/><Relationship Id="rId3" Type="http://schemas.openxmlformats.org/officeDocument/2006/relationships/tags" Target="../tags/tag9.xml"/><Relationship Id="rId7" Type="http://schemas.openxmlformats.org/officeDocument/2006/relationships/image" Target="../media/image4.GIF"/><Relationship Id="rId12" Type="http://schemas.openxmlformats.org/officeDocument/2006/relationships/image" Target="../media/image13.GIF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3.GIF"/><Relationship Id="rId11" Type="http://schemas.openxmlformats.org/officeDocument/2006/relationships/image" Target="../media/image11.GIF"/><Relationship Id="rId5" Type="http://schemas.openxmlformats.org/officeDocument/2006/relationships/notesSlide" Target="../notesSlides/notesSlide23.xml"/><Relationship Id="rId15" Type="http://schemas.openxmlformats.org/officeDocument/2006/relationships/image" Target="../media/image16.GIF"/><Relationship Id="rId10" Type="http://schemas.openxmlformats.org/officeDocument/2006/relationships/image" Target="../media/image10.GIF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7.GIF"/><Relationship Id="rId14" Type="http://schemas.openxmlformats.org/officeDocument/2006/relationships/image" Target="../media/image15.GI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2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tags" Target="../tags/tag3.xml"/><Relationship Id="rId7" Type="http://schemas.openxmlformats.org/officeDocument/2006/relationships/image" Target="../media/image4.GIF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3.GIF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4.mp3"/><Relationship Id="rId1" Type="http://schemas.microsoft.com/office/2007/relationships/media" Target="../media/media4.mp3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5.mp3"/><Relationship Id="rId1" Type="http://schemas.microsoft.com/office/2007/relationships/media" Target="../media/media5.mp3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6.mp3"/><Relationship Id="rId1" Type="http://schemas.microsoft.com/office/2007/relationships/media" Target="../media/media6.mp3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tags" Target="../tags/tag6.xml"/><Relationship Id="rId7" Type="http://schemas.openxmlformats.org/officeDocument/2006/relationships/image" Target="../media/image10.GIF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7.GIF"/><Relationship Id="rId11" Type="http://schemas.openxmlformats.org/officeDocument/2006/relationships/image" Target="../media/image6.GIF"/><Relationship Id="rId5" Type="http://schemas.openxmlformats.org/officeDocument/2006/relationships/notesSlide" Target="../notesSlides/notesSlide9.xml"/><Relationship Id="rId10" Type="http://schemas.openxmlformats.org/officeDocument/2006/relationships/image" Target="../media/image4.GIF"/><Relationship Id="rId4" Type="http://schemas.openxmlformats.org/officeDocument/2006/relationships/slideLayout" Target="../slideLayouts/slideLayout1.xml"/><Relationship Id="rId9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203200" y="1911350"/>
            <a:ext cx="5010785" cy="470852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spcAft>
                <a:spcPts val="1200"/>
              </a:spcAft>
              <a:buNone/>
            </a:pPr>
            <a:r>
              <a:rPr lang="zh-CN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以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zh-CN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前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zh-CN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学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zh-CN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过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zh-CN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endParaRPr lang="en-GB" altLang="zh-CN" sz="2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zh-CN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汉</a:t>
            </a:r>
            <a:endParaRPr lang="en-GB" altLang="zh-CN" sz="2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zh-CN" altLang="en-US" sz="2600" dirty="0">
                <a:latin typeface="KaiTi" panose="02010609060101010101" pitchFamily="49" charset="-122"/>
                <a:ea typeface="KaiTi" panose="02010609060101010101" pitchFamily="49" charset="-122"/>
              </a:rPr>
              <a:t>字</a:t>
            </a:r>
            <a:endParaRPr lang="en-GB" altLang="zh-CN" sz="2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8455" y="1911350"/>
            <a:ext cx="3581400" cy="3449320"/>
          </a:xfrm>
          <a:blipFill>
            <a:blip r:embed="rId3"/>
            <a:tile tx="0" ty="0" sx="100000" sy="100000" flip="none" algn="tl"/>
          </a:blipFill>
          <a:ln w="38100">
            <a:solidFill>
              <a:srgbClr val="C0000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One, two, three</a:t>
            </a:r>
          </a:p>
          <a:p>
            <a:pPr marL="0" indent="0">
              <a:buNone/>
            </a:pPr>
            <a:r>
              <a:rPr lang="en-US" i="1" u="sng" dirty="0" err="1"/>
              <a:t>Jinbu</a:t>
            </a:r>
            <a:r>
              <a:rPr lang="en-US" i="1" u="sng" dirty="0"/>
              <a:t> 1</a:t>
            </a:r>
          </a:p>
          <a:p>
            <a:pPr marL="0" indent="0">
              <a:buNone/>
            </a:pPr>
            <a:r>
              <a:rPr lang="en-US" dirty="0"/>
              <a:t>Chapter 1, Unit 1</a:t>
            </a:r>
            <a:endParaRPr lang="en-US" sz="1600" i="1" dirty="0"/>
          </a:p>
          <a:p>
            <a:pPr marL="0" indent="0">
              <a:buNone/>
            </a:pPr>
            <a:r>
              <a:rPr lang="en-US" sz="2200" dirty="0"/>
              <a:t>In this lesson you will learn:</a:t>
            </a:r>
          </a:p>
          <a:p>
            <a:pPr marL="0" indent="0">
              <a:buNone/>
            </a:pPr>
            <a:r>
              <a:rPr lang="en-US" sz="2200" dirty="0"/>
              <a:t>1. how to say numbers in Chinese from 1-10</a:t>
            </a:r>
          </a:p>
          <a:p>
            <a:pPr marL="0" indent="0">
              <a:buNone/>
            </a:pPr>
            <a:r>
              <a:rPr lang="en-US" sz="2200" dirty="0"/>
              <a:t>2. Chinese hand signals for numbers</a:t>
            </a:r>
          </a:p>
          <a:p>
            <a:pPr marL="0" indent="0">
              <a:buNone/>
            </a:pPr>
            <a:r>
              <a:rPr lang="en-US" altLang="zh-CN" sz="1700" i="1" dirty="0"/>
              <a:t>Adapted from lessons donated by colleagues at Dartford Grammar School</a:t>
            </a:r>
            <a:endParaRPr lang="en-US" sz="1700" i="1" dirty="0"/>
          </a:p>
          <a:p>
            <a:pPr marL="0" indent="0">
              <a:buNone/>
            </a:pPr>
            <a:endParaRPr lang="en-US" sz="16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5401278" y="5553090"/>
            <a:ext cx="3615721" cy="10147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i="1" dirty="0"/>
              <a:t>Can you guess how to write number 3 and 4 in Chinese character?</a:t>
            </a:r>
            <a:r>
              <a:rPr lang="en-US" sz="2000" i="1" dirty="0"/>
              <a:t> </a:t>
            </a:r>
          </a:p>
        </p:txBody>
      </p:sp>
      <p:pic>
        <p:nvPicPr>
          <p:cNvPr id="7" name="Picture 2" descr="NIVERSITY COLLEGE LONDON (UCL) | isigrowt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807" y="75627"/>
            <a:ext cx="2694193" cy="1269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6322807" y="1378528"/>
            <a:ext cx="2694193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Institute of Education</a:t>
            </a:r>
          </a:p>
          <a:p>
            <a:r>
              <a:rPr lang="en-US" sz="12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IOE Confucius Institute for Schools</a:t>
            </a:r>
          </a:p>
        </p:txBody>
      </p:sp>
      <p:pic>
        <p:nvPicPr>
          <p:cNvPr id="31746" name="Picture 2" descr="Stroke animation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8215" y="2284730"/>
            <a:ext cx="1442720" cy="144272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47" name="Picture 4" descr="Stroke animation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15640" y="2291080"/>
            <a:ext cx="1442085" cy="14420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55" name="Rectangle 2"/>
          <p:cNvSpPr/>
          <p:nvPr/>
        </p:nvSpPr>
        <p:spPr>
          <a:xfrm>
            <a:off x="3683000" y="1795780"/>
            <a:ext cx="62166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GB" b="1" dirty="0">
                <a:sym typeface="+mn-ea"/>
              </a:rPr>
              <a:t>èr</a:t>
            </a:r>
            <a:endParaRPr lang="en-US" altLang="en-GB" b="1" dirty="0"/>
          </a:p>
        </p:txBody>
      </p:sp>
      <p:sp>
        <p:nvSpPr>
          <p:cNvPr id="6" name="Rectangle 1"/>
          <p:cNvSpPr/>
          <p:nvPr/>
        </p:nvSpPr>
        <p:spPr>
          <a:xfrm>
            <a:off x="1458595" y="1783715"/>
            <a:ext cx="75882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GB" b="1" dirty="0"/>
              <a:t>yī</a:t>
            </a:r>
          </a:p>
        </p:txBody>
      </p:sp>
      <p:sp>
        <p:nvSpPr>
          <p:cNvPr id="8" name="Rectangle 1"/>
          <p:cNvSpPr/>
          <p:nvPr/>
        </p:nvSpPr>
        <p:spPr>
          <a:xfrm>
            <a:off x="1345565" y="3587750"/>
            <a:ext cx="106235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GB" sz="2800" b="1" dirty="0"/>
              <a:t>one</a:t>
            </a:r>
          </a:p>
        </p:txBody>
      </p:sp>
      <p:sp>
        <p:nvSpPr>
          <p:cNvPr id="9" name="Rectangle 1"/>
          <p:cNvSpPr/>
          <p:nvPr/>
        </p:nvSpPr>
        <p:spPr>
          <a:xfrm>
            <a:off x="3576320" y="3563620"/>
            <a:ext cx="98361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GB" sz="2800" b="1" dirty="0"/>
              <a:t>two</a:t>
            </a:r>
          </a:p>
        </p:txBody>
      </p:sp>
      <p:pic>
        <p:nvPicPr>
          <p:cNvPr id="27" name="图片 26" descr="unnamed"/>
          <p:cNvPicPr>
            <a:picLocks noChangeAspect="1"/>
          </p:cNvPicPr>
          <p:nvPr/>
        </p:nvPicPr>
        <p:blipFill>
          <a:blip r:embed="rId7">
            <a:lum bright="42000"/>
          </a:blip>
          <a:stretch>
            <a:fillRect/>
          </a:stretch>
        </p:blipFill>
        <p:spPr>
          <a:xfrm>
            <a:off x="958215" y="4742815"/>
            <a:ext cx="1437005" cy="1437005"/>
          </a:xfrm>
          <a:prstGeom prst="rect">
            <a:avLst/>
          </a:prstGeom>
        </p:spPr>
      </p:pic>
      <p:sp>
        <p:nvSpPr>
          <p:cNvPr id="28" name="Rectangle 1"/>
          <p:cNvSpPr/>
          <p:nvPr/>
        </p:nvSpPr>
        <p:spPr>
          <a:xfrm>
            <a:off x="1145540" y="6154420"/>
            <a:ext cx="106235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GB" sz="2800" b="1" dirty="0"/>
              <a:t>three</a:t>
            </a:r>
          </a:p>
        </p:txBody>
      </p:sp>
      <p:pic>
        <p:nvPicPr>
          <p:cNvPr id="29" name="图片 28" descr="unnamed"/>
          <p:cNvPicPr>
            <a:picLocks noChangeAspect="1"/>
          </p:cNvPicPr>
          <p:nvPr/>
        </p:nvPicPr>
        <p:blipFill>
          <a:blip r:embed="rId7">
            <a:lum bright="42000"/>
          </a:blip>
          <a:stretch>
            <a:fillRect/>
          </a:stretch>
        </p:blipFill>
        <p:spPr>
          <a:xfrm>
            <a:off x="3220720" y="4768215"/>
            <a:ext cx="1437005" cy="1437005"/>
          </a:xfrm>
          <a:prstGeom prst="rect">
            <a:avLst/>
          </a:prstGeom>
        </p:spPr>
      </p:pic>
      <p:sp>
        <p:nvSpPr>
          <p:cNvPr id="30" name="Rectangle 1"/>
          <p:cNvSpPr/>
          <p:nvPr/>
        </p:nvSpPr>
        <p:spPr>
          <a:xfrm>
            <a:off x="3611245" y="6154420"/>
            <a:ext cx="106235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GB" sz="2800" b="1" dirty="0"/>
              <a:t>four</a:t>
            </a:r>
          </a:p>
        </p:txBody>
      </p:sp>
      <p:sp>
        <p:nvSpPr>
          <p:cNvPr id="31" name="文本框 30"/>
          <p:cNvSpPr txBox="1"/>
          <p:nvPr/>
        </p:nvSpPr>
        <p:spPr>
          <a:xfrm>
            <a:off x="1258570" y="4742815"/>
            <a:ext cx="949325" cy="150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200" b="1"/>
              <a:t>?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3553460" y="4733290"/>
            <a:ext cx="949325" cy="1506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200" b="1"/>
              <a:t>?</a:t>
            </a:r>
          </a:p>
        </p:txBody>
      </p:sp>
      <p:sp>
        <p:nvSpPr>
          <p:cNvPr id="35" name="Rectangle 1"/>
          <p:cNvSpPr/>
          <p:nvPr/>
        </p:nvSpPr>
        <p:spPr>
          <a:xfrm>
            <a:off x="1247140" y="4213225"/>
            <a:ext cx="941705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GB" b="1" dirty="0"/>
              <a:t>sān </a:t>
            </a:r>
          </a:p>
        </p:txBody>
      </p:sp>
      <p:sp>
        <p:nvSpPr>
          <p:cNvPr id="36" name="Rectangle 1"/>
          <p:cNvSpPr/>
          <p:nvPr/>
        </p:nvSpPr>
        <p:spPr>
          <a:xfrm>
            <a:off x="3732530" y="4272915"/>
            <a:ext cx="5715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US" altLang="en-GB" b="1" dirty="0"/>
              <a:t>sì </a:t>
            </a:r>
          </a:p>
        </p:txBody>
      </p:sp>
      <p:pic>
        <p:nvPicPr>
          <p:cNvPr id="31749" name="Picture 6" descr="Stroke animation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42975" y="4723765"/>
            <a:ext cx="1457960" cy="145796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1" name="Picture 8" descr="Stroke animation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43580" y="4791075"/>
            <a:ext cx="1391285" cy="1390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Title 1"/>
          <p:cNvSpPr>
            <a:spLocks noGrp="1"/>
          </p:cNvSpPr>
          <p:nvPr/>
        </p:nvSpPr>
        <p:spPr>
          <a:xfrm>
            <a:off x="203202" y="75131"/>
            <a:ext cx="6036732" cy="17311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en-GB" dirty="0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1.1</a:t>
            </a:r>
            <a:r>
              <a:rPr lang="en-GB" altLang="zh-CN" dirty="0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: </a:t>
            </a:r>
            <a:r>
              <a:rPr lang="zh-CN" altLang="en-GB" dirty="0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一、二、三</a:t>
            </a:r>
            <a:br>
              <a:rPr lang="zh-CN" altLang="en-GB" dirty="0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</a:br>
            <a:r>
              <a:rPr lang="zh-CN" altLang="en-GB" dirty="0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         </a:t>
            </a:r>
            <a:r>
              <a:rPr lang="en-US" sz="4000" dirty="0" err="1">
                <a:latin typeface="+mn-lt"/>
              </a:rPr>
              <a:t>yī</a:t>
            </a:r>
            <a:r>
              <a:rPr lang="en-US" sz="4000" dirty="0">
                <a:latin typeface="+mn-lt"/>
              </a:rPr>
              <a:t>      </a:t>
            </a:r>
            <a:r>
              <a:rPr lang="en-US" sz="4000" dirty="0" err="1">
                <a:latin typeface="+mn-lt"/>
              </a:rPr>
              <a:t>èr</a:t>
            </a:r>
            <a:r>
              <a:rPr lang="en-US" sz="4000" dirty="0">
                <a:latin typeface="+mn-lt"/>
              </a:rPr>
              <a:t>     </a:t>
            </a:r>
            <a:r>
              <a:rPr lang="en-US" sz="4000" dirty="0" err="1">
                <a:latin typeface="+mn-lt"/>
              </a:rPr>
              <a:t>sān</a:t>
            </a:r>
            <a:endParaRPr lang="en-US" sz="4000" dirty="0">
              <a:latin typeface="+mn-lt"/>
            </a:endParaRPr>
          </a:p>
        </p:txBody>
      </p:sp>
      <p:sp>
        <p:nvSpPr>
          <p:cNvPr id="2" name="Bent Arrow 9">
            <a:extLst>
              <a:ext uri="{FF2B5EF4-FFF2-40B4-BE49-F238E27FC236}">
                <a16:creationId xmlns:a16="http://schemas.microsoft.com/office/drawing/2014/main" id="{25980BB2-2AE4-4EE6-82F5-9B1939F699C5}"/>
              </a:ext>
            </a:extLst>
          </p:cNvPr>
          <p:cNvSpPr/>
          <p:nvPr/>
        </p:nvSpPr>
        <p:spPr>
          <a:xfrm flipV="1">
            <a:off x="417830" y="5955168"/>
            <a:ext cx="576739" cy="612652"/>
          </a:xfrm>
          <a:prstGeom prst="ben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31315" y="2199640"/>
            <a:ext cx="1604010" cy="2363470"/>
          </a:xfrm>
          <a:prstGeom prst="rect">
            <a:avLst/>
          </a:prstGeom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032000" y="1629000"/>
            <a:ext cx="5759450" cy="329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zh-CN" altLang="en-US" sz="20800" dirty="0">
                <a:latin typeface="楷体" panose="02010609060101010101" charset="-122"/>
                <a:ea typeface="楷体" panose="02010609060101010101" charset="-122"/>
                <a:cs typeface="Kaiti SC" charset="-122"/>
              </a:rPr>
              <a:t>七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842635" y="929005"/>
            <a:ext cx="1599565" cy="119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72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qī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305" y="2199640"/>
            <a:ext cx="1604010" cy="236347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94990" y="2199640"/>
            <a:ext cx="1604010" cy="236347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70355" y="96520"/>
            <a:ext cx="1604010" cy="236347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305" y="4358005"/>
            <a:ext cx="1604010" cy="236347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17850" y="4358005"/>
            <a:ext cx="1604010" cy="236347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24965" y="4412615"/>
            <a:ext cx="1604010" cy="2363470"/>
          </a:xfrm>
          <a:prstGeom prst="rect">
            <a:avLst/>
          </a:prstGeom>
        </p:spPr>
      </p:pic>
      <p:pic>
        <p:nvPicPr>
          <p:cNvPr id="9" name="20200704 200642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71690" y="1440180"/>
            <a:ext cx="412750" cy="412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ldLvl="0" animBg="1"/>
      <p:bldP spid="2053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032000" y="1629000"/>
            <a:ext cx="5759450" cy="329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zh-CN" altLang="en-US" sz="20800" dirty="0">
                <a:latin typeface="楷体" panose="02010609060101010101" charset="-122"/>
                <a:ea typeface="楷体" panose="02010609060101010101" charset="-122"/>
                <a:cs typeface="Kaiti SC" charset="-122"/>
              </a:rPr>
              <a:t>八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897245" y="1082675"/>
            <a:ext cx="1599565" cy="119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72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bā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31315" y="2281555"/>
            <a:ext cx="1604010" cy="236347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305" y="2281555"/>
            <a:ext cx="1604010" cy="236347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94990" y="2281555"/>
            <a:ext cx="1604010" cy="236347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73760" y="178435"/>
            <a:ext cx="1604010" cy="236347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305" y="4439920"/>
            <a:ext cx="1604010" cy="236347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17850" y="4439920"/>
            <a:ext cx="1604010" cy="236347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24965" y="4494530"/>
            <a:ext cx="1604010" cy="236347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40965" y="178435"/>
            <a:ext cx="1604010" cy="2363470"/>
          </a:xfrm>
          <a:prstGeom prst="rect">
            <a:avLst/>
          </a:prstGeom>
        </p:spPr>
      </p:pic>
      <p:pic>
        <p:nvPicPr>
          <p:cNvPr id="2" name="20200704 200645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161530" y="1628775"/>
            <a:ext cx="412750" cy="412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ldLvl="0" animBg="1"/>
      <p:bldP spid="2053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604010" cy="236347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27070" y="14605"/>
            <a:ext cx="1604010" cy="236347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95755" y="14605"/>
            <a:ext cx="1604010" cy="2363470"/>
          </a:xfrm>
          <a:prstGeom prst="rect">
            <a:avLst/>
          </a:prstGeom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032000" y="1629000"/>
            <a:ext cx="5759450" cy="329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zh-CN" altLang="en-US" sz="20800" dirty="0">
                <a:latin typeface="楷体" panose="02010609060101010101" charset="-122"/>
                <a:ea typeface="楷体" panose="02010609060101010101" charset="-122"/>
                <a:cs typeface="Kaiti SC" charset="-122"/>
              </a:rPr>
              <a:t>九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993765" y="958850"/>
            <a:ext cx="1599565" cy="119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72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jiǔ​​​​​​​​​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31315" y="2281555"/>
            <a:ext cx="1604010" cy="236347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305" y="2281555"/>
            <a:ext cx="1604010" cy="236347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94990" y="2281555"/>
            <a:ext cx="1604010" cy="236347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1604010" cy="236347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305" y="4439920"/>
            <a:ext cx="1604010" cy="236347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17850" y="4467225"/>
            <a:ext cx="1604010" cy="236347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24965" y="4494530"/>
            <a:ext cx="1604010" cy="236347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27070" y="14605"/>
            <a:ext cx="1604010" cy="236347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95755" y="14605"/>
            <a:ext cx="1604010" cy="2363470"/>
          </a:xfrm>
          <a:prstGeom prst="rect">
            <a:avLst/>
          </a:prstGeom>
        </p:spPr>
      </p:pic>
      <p:pic>
        <p:nvPicPr>
          <p:cNvPr id="6" name="20200704 200648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258685" y="1488440"/>
            <a:ext cx="412750" cy="412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ldLvl="0" animBg="1"/>
      <p:bldP spid="2053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55065" y="180340"/>
            <a:ext cx="1604010" cy="236347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10510" y="180340"/>
            <a:ext cx="1604010" cy="2363470"/>
          </a:xfrm>
          <a:prstGeom prst="rect">
            <a:avLst/>
          </a:prstGeom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435090" y="1781400"/>
            <a:ext cx="5759450" cy="329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zh-CN" altLang="en-US" sz="20800" dirty="0">
                <a:latin typeface="楷体" panose="02010609060101010101" charset="-122"/>
                <a:ea typeface="楷体" panose="02010609060101010101" charset="-122"/>
                <a:cs typeface="Kaiti SC" charset="-122"/>
              </a:rPr>
              <a:t>十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474460" y="582295"/>
            <a:ext cx="1599565" cy="119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72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shí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16050" y="2281555"/>
            <a:ext cx="1604010" cy="236347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615" y="2319020"/>
            <a:ext cx="1604010" cy="236347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64460" y="2281555"/>
            <a:ext cx="1604010" cy="236347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305" y="4511675"/>
            <a:ext cx="1604010" cy="236347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74340" y="4494530"/>
            <a:ext cx="1604010" cy="236347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81455" y="4494530"/>
            <a:ext cx="1604010" cy="236347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071620" y="2281555"/>
            <a:ext cx="1604010" cy="236347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11980" y="4511675"/>
            <a:ext cx="1604010" cy="2363470"/>
          </a:xfrm>
          <a:prstGeom prst="rect">
            <a:avLst/>
          </a:prstGeom>
        </p:spPr>
      </p:pic>
      <p:pic>
        <p:nvPicPr>
          <p:cNvPr id="4" name="20200704 200651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814310" y="1155700"/>
            <a:ext cx="412750" cy="412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ldLvl="0" animBg="1"/>
      <p:bldP spid="2053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378710" y="4572000"/>
            <a:ext cx="1599565" cy="2097405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bā</a:t>
            </a:r>
          </a:p>
          <a:p>
            <a:pPr algn="ctr"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zh-CN" altLang="en-US" sz="9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八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36855" y="4556760"/>
            <a:ext cx="1599565" cy="2097405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qī</a:t>
            </a:r>
          </a:p>
          <a:p>
            <a:pPr algn="ctr"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zh-CN" altLang="en-US" sz="9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七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570980" y="4572000"/>
            <a:ext cx="1599565" cy="2097405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shí</a:t>
            </a:r>
          </a:p>
          <a:p>
            <a:pPr algn="ctr"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zh-CN" altLang="en-US" sz="9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十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515485" y="4572000"/>
            <a:ext cx="1599565" cy="2097405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jiǔ​​​​​​​​​</a:t>
            </a:r>
          </a:p>
          <a:p>
            <a:pPr algn="ctr"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zh-CN" altLang="en-US" sz="9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九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441190" y="71755"/>
            <a:ext cx="1599565" cy="2143760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ts val="50"/>
              </a:spcBef>
              <a:spcAft>
                <a:spcPts val="0"/>
              </a:spcAft>
              <a:defRPr/>
            </a:pP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sān</a:t>
            </a:r>
          </a:p>
          <a:p>
            <a:pPr algn="ctr" eaLnBrk="1" hangingPunct="1">
              <a:lnSpc>
                <a:spcPct val="95000"/>
              </a:lnSpc>
              <a:spcBef>
                <a:spcPts val="50"/>
              </a:spcBef>
              <a:spcAft>
                <a:spcPts val="0"/>
              </a:spcAft>
              <a:defRPr/>
            </a:pPr>
            <a:r>
              <a:rPr lang="zh-CN" altLang="en-US" sz="9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三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02615" y="143510"/>
            <a:ext cx="1108710" cy="2103755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yī​</a:t>
            </a:r>
          </a:p>
          <a:p>
            <a:pPr algn="ctr" eaLnBrk="1" hangingPunct="1">
              <a:lnSpc>
                <a:spcPct val="90000"/>
              </a:lnSpc>
              <a:spcBef>
                <a:spcPts val="50"/>
              </a:spcBef>
              <a:spcAft>
                <a:spcPts val="0"/>
              </a:spcAft>
              <a:defRPr/>
            </a:pPr>
            <a:r>
              <a:rPr lang="zh-CN" altLang="en-US" sz="9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一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413000" y="71755"/>
            <a:ext cx="1599565" cy="2177415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èr</a:t>
            </a:r>
          </a:p>
          <a:p>
            <a:pPr algn="ctr" eaLnBrk="1" hangingPunct="1">
              <a:lnSpc>
                <a:spcPct val="95000"/>
              </a:lnSpc>
              <a:spcBef>
                <a:spcPts val="50"/>
              </a:spcBef>
              <a:spcAft>
                <a:spcPts val="0"/>
              </a:spcAft>
              <a:defRPr/>
            </a:pPr>
            <a:r>
              <a:rPr lang="zh-CN" altLang="en-US" sz="9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二</a:t>
            </a:r>
            <a:endParaRPr lang="en-US" sz="4400" dirty="0" err="1"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08610" y="2136140"/>
            <a:ext cx="1599565" cy="2097405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sì</a:t>
            </a:r>
          </a:p>
          <a:p>
            <a:pPr algn="ctr"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zh-CN" altLang="en-US" sz="9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四</a:t>
            </a: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​​​​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2378710" y="2103755"/>
            <a:ext cx="1599565" cy="2097405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wǔ​​​​​</a:t>
            </a:r>
          </a:p>
          <a:p>
            <a:pPr algn="ctr"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zh-CN" altLang="en-US" sz="9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五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4441190" y="2401570"/>
            <a:ext cx="1599565" cy="1713865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liù</a:t>
            </a:r>
          </a:p>
          <a:p>
            <a:pPr algn="ctr"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zh-CN" altLang="en-US" sz="9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950" y="552450"/>
            <a:ext cx="9036050" cy="539115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378710" y="4572000"/>
            <a:ext cx="1599565" cy="2097405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bā</a:t>
            </a:r>
          </a:p>
          <a:p>
            <a:pPr algn="ctr"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zh-CN" altLang="en-US" sz="9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八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36855" y="4556760"/>
            <a:ext cx="1599565" cy="2097405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qī</a:t>
            </a:r>
          </a:p>
          <a:p>
            <a:pPr algn="ctr"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zh-CN" altLang="en-US" sz="9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七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570980" y="4572000"/>
            <a:ext cx="1599565" cy="2097405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shí</a:t>
            </a:r>
          </a:p>
          <a:p>
            <a:pPr algn="ctr"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zh-CN" altLang="en-US" sz="9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十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515485" y="4572000"/>
            <a:ext cx="1599565" cy="2097405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jiǔ​​​​​​​​​</a:t>
            </a:r>
          </a:p>
          <a:p>
            <a:pPr algn="ctr"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zh-CN" altLang="en-US" sz="9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九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441190" y="71755"/>
            <a:ext cx="1599565" cy="2143760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ts val="50"/>
              </a:spcBef>
              <a:spcAft>
                <a:spcPts val="0"/>
              </a:spcAft>
              <a:defRPr/>
            </a:pP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sān</a:t>
            </a:r>
          </a:p>
          <a:p>
            <a:pPr algn="ctr" eaLnBrk="1" hangingPunct="1">
              <a:lnSpc>
                <a:spcPct val="95000"/>
              </a:lnSpc>
              <a:spcBef>
                <a:spcPts val="50"/>
              </a:spcBef>
              <a:spcAft>
                <a:spcPts val="0"/>
              </a:spcAft>
              <a:defRPr/>
            </a:pPr>
            <a:r>
              <a:rPr lang="zh-CN" altLang="en-US" sz="9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三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02615" y="143510"/>
            <a:ext cx="1108710" cy="2103755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yī​</a:t>
            </a:r>
          </a:p>
          <a:p>
            <a:pPr algn="ctr" eaLnBrk="1" hangingPunct="1">
              <a:lnSpc>
                <a:spcPct val="90000"/>
              </a:lnSpc>
              <a:spcBef>
                <a:spcPts val="50"/>
              </a:spcBef>
              <a:spcAft>
                <a:spcPts val="0"/>
              </a:spcAft>
              <a:defRPr/>
            </a:pPr>
            <a:r>
              <a:rPr lang="zh-CN" altLang="en-US" sz="9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一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413000" y="71755"/>
            <a:ext cx="1599565" cy="2177415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èr</a:t>
            </a:r>
          </a:p>
          <a:p>
            <a:pPr algn="ctr" eaLnBrk="1" hangingPunct="1">
              <a:lnSpc>
                <a:spcPct val="95000"/>
              </a:lnSpc>
              <a:spcBef>
                <a:spcPts val="50"/>
              </a:spcBef>
              <a:spcAft>
                <a:spcPts val="0"/>
              </a:spcAft>
              <a:defRPr/>
            </a:pPr>
            <a:r>
              <a:rPr lang="zh-CN" altLang="en-US" sz="9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二</a:t>
            </a:r>
            <a:endParaRPr lang="en-US" sz="4400" dirty="0" err="1"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08610" y="2136140"/>
            <a:ext cx="1599565" cy="2097405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sì</a:t>
            </a:r>
          </a:p>
          <a:p>
            <a:pPr algn="ctr"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zh-CN" altLang="en-US" sz="9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四</a:t>
            </a: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​​​​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2378710" y="2103755"/>
            <a:ext cx="1599565" cy="2097405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wǔ​​​​​</a:t>
            </a:r>
          </a:p>
          <a:p>
            <a:pPr algn="ctr"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zh-CN" altLang="en-US" sz="9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五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4441190" y="2401570"/>
            <a:ext cx="1599565" cy="1713865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liù</a:t>
            </a:r>
          </a:p>
          <a:p>
            <a:pPr algn="ctr"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zh-CN" altLang="en-US" sz="9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ldLvl="0" animBg="1"/>
      <p:bldP spid="18" grpId="0" bldLvl="0" animBg="1"/>
      <p:bldP spid="12" grpId="0" bldLvl="0" animBg="1"/>
      <p:bldP spid="13" grpId="0" bldLvl="0" animBg="1"/>
      <p:bldP spid="14" grpId="0" bldLvl="0" animBg="1"/>
      <p:bldP spid="15" grpId="0" bldLvl="0" animBg="1"/>
      <p:bldP spid="16" grpId="0" bldLvl="0" animBg="1"/>
      <p:bldP spid="17" grpId="0" bldLvl="0" animBg="1"/>
      <p:bldP spid="19" grpId="0" bldLvl="0" animBg="1"/>
      <p:bldP spid="20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2378710" y="2103755"/>
            <a:ext cx="1599565" cy="681990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zh-CN" altLang="en-US" sz="9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515485" y="4572000"/>
            <a:ext cx="1599565" cy="681990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zh-CN" altLang="en-US" sz="9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九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36855" y="4556760"/>
            <a:ext cx="1599565" cy="681990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zh-CN" altLang="en-US" sz="9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74193" y="1653712"/>
            <a:ext cx="5759450" cy="329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zh-CN" altLang="en-US" sz="20800" dirty="0">
                <a:latin typeface="楷体" panose="02010609060101010101" charset="-122"/>
                <a:ea typeface="楷体" panose="02010609060101010101" charset="-122"/>
                <a:cs typeface="Kaiti SC" charset="-122"/>
              </a:rPr>
              <a:t>一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253990" y="1124585"/>
            <a:ext cx="1599565" cy="119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72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yī​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57350" y="1934210"/>
            <a:ext cx="1604010" cy="2363470"/>
          </a:xfrm>
          <a:prstGeom prst="rect">
            <a:avLst/>
          </a:prstGeom>
        </p:spPr>
      </p:pic>
      <p:pic>
        <p:nvPicPr>
          <p:cNvPr id="4" name="20200704 200608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586220" y="1653540"/>
            <a:ext cx="412750" cy="412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ldLvl="0" animBg="1"/>
      <p:bldP spid="2053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441190" y="71755"/>
            <a:ext cx="1599565" cy="1494155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ts val="50"/>
              </a:spcBef>
              <a:spcAft>
                <a:spcPts val="0"/>
              </a:spcAft>
              <a:defRPr/>
            </a:pPr>
            <a:r>
              <a:rPr lang="zh-CN" altLang="en-US" sz="9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三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08610" y="2136140"/>
            <a:ext cx="1599565" cy="681990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zh-CN" altLang="en-US" sz="9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四</a:t>
            </a: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​​​​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570980" y="4572000"/>
            <a:ext cx="1599565" cy="681990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zh-CN" altLang="en-US" sz="9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十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Stroke animati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423545" y="1080770"/>
            <a:ext cx="1450975" cy="1450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47" name="Picture 4" descr="Stroke animation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2493645" y="1080770"/>
            <a:ext cx="1450975" cy="1450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49" name="Picture 6" descr="Stroke animation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4558665" y="1080770"/>
            <a:ext cx="1450975" cy="1450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1" name="Picture 8" descr="Stroke animation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2915" y="3151505"/>
            <a:ext cx="1421130" cy="142113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3" name="Picture 10" descr="Stroke animation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518410" y="3114675"/>
            <a:ext cx="1421130" cy="142113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2771" name="Picture 2" descr="Stroke animation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68190" y="3077845"/>
            <a:ext cx="1494155" cy="149479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" name="Picture 4" descr="Stroke animation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10210" y="5161915"/>
            <a:ext cx="1494155" cy="14941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Picture 6" descr="Stroke animation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465705" y="5148580"/>
            <a:ext cx="1494155" cy="14941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Picture 8" descr="Stroke animation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515485" y="5161915"/>
            <a:ext cx="1494155" cy="149415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Picture 10" descr="Stroke animation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570980" y="5161915"/>
            <a:ext cx="1494155" cy="149415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378710" y="4572000"/>
            <a:ext cx="159956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bā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36855" y="4485005"/>
            <a:ext cx="159956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qī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570980" y="4572000"/>
            <a:ext cx="159956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shí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515485" y="4500245"/>
            <a:ext cx="159956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jiǔ​​​​​​​​​</a:t>
            </a: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484370" y="481965"/>
            <a:ext cx="159956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sān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645795" y="410210"/>
            <a:ext cx="1108710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yī​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2456180" y="481965"/>
            <a:ext cx="159956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èr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61315" y="2571115"/>
            <a:ext cx="159956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sì​​​​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2428875" y="2531745"/>
            <a:ext cx="159956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wǔ​​​​​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4515485" y="2459990"/>
            <a:ext cx="159956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liù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7210" y="71755"/>
            <a:ext cx="7886700" cy="4826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200" dirty="0"/>
              <a:t>Practice each character at least </a:t>
            </a:r>
            <a:r>
              <a:rPr lang="en-US" sz="3200" b="1" u="sng" dirty="0"/>
              <a:t>5 times</a:t>
            </a:r>
            <a:r>
              <a:rPr lang="en-US" sz="3200" dirty="0"/>
              <a:t>:</a:t>
            </a:r>
          </a:p>
        </p:txBody>
      </p:sp>
      <p:sp>
        <p:nvSpPr>
          <p:cNvPr id="7" name="TextBox 3"/>
          <p:cNvSpPr txBox="1"/>
          <p:nvPr/>
        </p:nvSpPr>
        <p:spPr>
          <a:xfrm>
            <a:off x="6217920" y="2336800"/>
            <a:ext cx="2926080" cy="10147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i="1" dirty="0"/>
              <a:t>Extension</a:t>
            </a:r>
            <a:r>
              <a:rPr lang="en-US" sz="2000" i="1" dirty="0"/>
              <a:t>: </a:t>
            </a:r>
            <a:r>
              <a:rPr lang="en-GB" altLang="zh-CN" sz="2000" i="1" dirty="0"/>
              <a:t>Test your memory: cover, write, check.</a:t>
            </a:r>
            <a:r>
              <a:rPr lang="en-GB" altLang="zh-CN" sz="2000" b="1" i="1" dirty="0"/>
              <a:t> </a:t>
            </a:r>
            <a:endParaRPr lang="en-US" sz="2000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550" y="2309495"/>
            <a:ext cx="5168900" cy="239395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569595" y="1127760"/>
            <a:ext cx="8091170" cy="535051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3600" b="1"/>
              <a:t>Can you decode them?</a:t>
            </a:r>
            <a:r>
              <a:rPr lang="en-US" sz="3000"/>
              <a:t>(into English)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altLang="en-US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八三四一  六五七二 九九八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altLang="en-US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六四二五 八一七六 五五三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CN" altLang="en-US" sz="320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二七一四 五八六九 三三七</a:t>
            </a:r>
          </a:p>
          <a:p>
            <a:pPr indent="0" algn="l">
              <a:buFont typeface="Arial" panose="020B0604020202020204" pitchFamily="34" charset="0"/>
              <a:buNone/>
            </a:pPr>
            <a:endParaRPr lang="en-US" sz="3200">
              <a:latin typeface="楷体" panose="02010609060101010101" charset="-122"/>
              <a:ea typeface="楷体" panose="02010609060101010101" charset="-122"/>
              <a:cs typeface="楷体" panose="02010609060101010101" charset="-122"/>
            </a:endParaRPr>
          </a:p>
          <a:p>
            <a:pPr marL="457200" indent="-457200" algn="l"/>
            <a:r>
              <a:rPr lang="en-US" sz="3600" b="1"/>
              <a:t>Can you encipher them?</a:t>
            </a:r>
            <a:r>
              <a:rPr lang="en-US" sz="3000">
                <a:sym typeface="+mn-ea"/>
              </a:rPr>
              <a:t>(into Chinese)</a:t>
            </a:r>
            <a:endParaRPr lang="en-US" sz="3600" b="1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/>
              <a:t>3852 1692 477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/>
              <a:t>2539 1874 288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200"/>
              <a:t>4981 6237 544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69595" y="228600"/>
            <a:ext cx="7886700" cy="4826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Crack the code!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688340" y="2176780"/>
            <a:ext cx="7767955" cy="43154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zh-CN" sz="3200"/>
              <a:t>Step 1: draw a 3x3 grid</a:t>
            </a:r>
          </a:p>
          <a:p>
            <a:pPr algn="l"/>
            <a:endParaRPr lang="en-US" altLang="zh-CN" sz="3200"/>
          </a:p>
          <a:p>
            <a:pPr algn="l"/>
            <a:r>
              <a:rPr lang="en-US" altLang="zh-CN" sz="3200"/>
              <a:t>Step 2: choose one number(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</a:rPr>
              <a:t>一</a:t>
            </a:r>
            <a:r>
              <a:rPr lang="zh-CN" altLang="en-US" sz="3200"/>
              <a:t> </a:t>
            </a:r>
            <a:r>
              <a:rPr lang="en-US" altLang="zh-CN" sz="3200"/>
              <a:t>to </a:t>
            </a:r>
            <a:r>
              <a:rPr lang="zh-CN" altLang="en-US" sz="3200">
                <a:latin typeface="楷体" panose="02010609060101010101" charset="-122"/>
                <a:ea typeface="楷体" panose="02010609060101010101" charset="-122"/>
              </a:rPr>
              <a:t>九</a:t>
            </a:r>
            <a:r>
              <a:rPr lang="en-US" altLang="zh-CN" sz="3200"/>
              <a:t>) and wirte it down in each box</a:t>
            </a:r>
          </a:p>
          <a:p>
            <a:pPr algn="l"/>
            <a:endParaRPr lang="en-US" altLang="zh-CN" sz="3200"/>
          </a:p>
          <a:p>
            <a:pPr algn="l"/>
            <a:r>
              <a:rPr lang="en-US" altLang="zh-CN" sz="3200"/>
              <a:t>Step 3: start your bingo game with your partner</a:t>
            </a:r>
          </a:p>
          <a:p>
            <a:pPr algn="l"/>
            <a:endParaRPr lang="en-US" altLang="zh-CN" sz="3200"/>
          </a:p>
        </p:txBody>
      </p:sp>
      <p:pic>
        <p:nvPicPr>
          <p:cNvPr id="7" name="图片 6" descr="tim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3720" y="87630"/>
            <a:ext cx="2839085" cy="189865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rcRect l="9035" t="11943" r="66899" b="73026"/>
          <a:stretch>
            <a:fillRect/>
          </a:stretch>
        </p:blipFill>
        <p:spPr>
          <a:xfrm>
            <a:off x="213995" y="2066555"/>
            <a:ext cx="1431925" cy="1438910"/>
          </a:xfrm>
          <a:prstGeom prst="round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rcRect l="55333" t="78147" r="21119" b="7337"/>
          <a:stretch>
            <a:fillRect/>
          </a:stretch>
        </p:blipFill>
        <p:spPr>
          <a:xfrm>
            <a:off x="7608570" y="4411935"/>
            <a:ext cx="1383030" cy="1370965"/>
          </a:xfrm>
          <a:prstGeom prst="round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rcRect l="66800" t="54851" r="8837" b="30003"/>
          <a:stretch>
            <a:fillRect/>
          </a:stretch>
        </p:blipFill>
        <p:spPr>
          <a:xfrm>
            <a:off x="5745480" y="4411935"/>
            <a:ext cx="1430655" cy="1430655"/>
          </a:xfrm>
          <a:prstGeom prst="round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rcRect l="38032" t="54859" r="37792" b="30244"/>
          <a:stretch>
            <a:fillRect/>
          </a:stretch>
        </p:blipFill>
        <p:spPr>
          <a:xfrm>
            <a:off x="3930650" y="4411935"/>
            <a:ext cx="1419225" cy="1406525"/>
          </a:xfrm>
          <a:prstGeom prst="round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rcRect l="38139" t="33853" r="37912" b="50868"/>
          <a:stretch>
            <a:fillRect/>
          </a:stretch>
        </p:blipFill>
        <p:spPr>
          <a:xfrm>
            <a:off x="7566660" y="2066555"/>
            <a:ext cx="1424940" cy="1462405"/>
          </a:xfrm>
          <a:prstGeom prst="round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rcRect l="8944" t="33729" r="67094" b="50992"/>
          <a:stretch>
            <a:fillRect/>
          </a:stretch>
        </p:blipFill>
        <p:spPr>
          <a:xfrm>
            <a:off x="5745480" y="2066555"/>
            <a:ext cx="1425575" cy="1461770"/>
          </a:xfrm>
          <a:prstGeom prst="round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rcRect l="66960" t="11943" r="8877" b="73027"/>
          <a:stretch>
            <a:fillRect/>
          </a:stretch>
        </p:blipFill>
        <p:spPr>
          <a:xfrm>
            <a:off x="3911600" y="2066555"/>
            <a:ext cx="1438275" cy="1438910"/>
          </a:xfrm>
          <a:prstGeom prst="round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rcRect l="37912" t="12034" r="38433" b="72952"/>
          <a:stretch>
            <a:fillRect/>
          </a:stretch>
        </p:blipFill>
        <p:spPr>
          <a:xfrm>
            <a:off x="2075180" y="2066555"/>
            <a:ext cx="1407795" cy="1437640"/>
          </a:xfrm>
          <a:prstGeom prst="round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rcRect l="9051" t="54859" r="66787" b="30111"/>
          <a:stretch>
            <a:fillRect/>
          </a:stretch>
        </p:blipFill>
        <p:spPr>
          <a:xfrm>
            <a:off x="2064385" y="4411935"/>
            <a:ext cx="1418590" cy="1419225"/>
          </a:xfrm>
          <a:prstGeom prst="round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rcRect l="67027" t="33845" r="9011" b="51133"/>
          <a:stretch>
            <a:fillRect/>
          </a:stretch>
        </p:blipFill>
        <p:spPr>
          <a:xfrm>
            <a:off x="239395" y="4411935"/>
            <a:ext cx="1406525" cy="1418590"/>
          </a:xfrm>
          <a:prstGeom prst="round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203200" y="74930"/>
            <a:ext cx="8647430" cy="1685925"/>
          </a:xfr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>
                <a:sym typeface="+mn-ea"/>
              </a:rPr>
              <a:t>Chinese hand signals for numbers</a:t>
            </a:r>
            <a:br>
              <a:rPr lang="en-US" dirty="0">
                <a:sym typeface="+mn-ea"/>
              </a:rPr>
            </a:br>
            <a:r>
              <a:rPr lang="zh-CN" altLang="en-US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中国人的数字手势</a:t>
            </a:r>
            <a:br>
              <a:rPr lang="zh-CN" altLang="en-US" dirty="0">
                <a:latin typeface="楷体" panose="02010609060101010101" charset="-122"/>
                <a:ea typeface="楷体" panose="02010609060101010101" charset="-122"/>
                <a:sym typeface="+mn-ea"/>
              </a:rPr>
            </a:br>
            <a:r>
              <a:rPr lang="zh-CN" altLang="en-US" sz="4000" dirty="0">
                <a:solidFill>
                  <a:schemeClr val="bg1"/>
                </a:solidFill>
                <a:ea typeface="楷体" panose="02010609060101010101" charset="-122"/>
                <a:cs typeface="+mn-lt"/>
                <a:sym typeface="+mn-ea"/>
              </a:rPr>
              <a:t>zhōngguórén de shùzì shǒushì</a:t>
            </a: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3787140" y="6004560"/>
            <a:ext cx="1599565" cy="250825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zh-CN" altLang="en-US" sz="2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八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1979295" y="5928360"/>
            <a:ext cx="1599565" cy="250825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zh-CN" altLang="en-US" sz="2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七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7535545" y="6019800"/>
            <a:ext cx="1599565" cy="250825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zh-CN" altLang="en-US" sz="2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十</a:t>
            </a: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5745480" y="6004560"/>
            <a:ext cx="1599565" cy="250825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zh-CN" altLang="en-US" sz="2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九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3731895" y="3507740"/>
            <a:ext cx="1599565" cy="470535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ts val="50"/>
              </a:spcBef>
              <a:spcAft>
                <a:spcPts val="0"/>
              </a:spcAft>
              <a:defRPr/>
            </a:pPr>
            <a:r>
              <a:rPr lang="zh-CN" altLang="en-US" sz="2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三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375285" y="3528695"/>
            <a:ext cx="1108710" cy="450850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ts val="50"/>
              </a:spcBef>
              <a:spcAft>
                <a:spcPts val="0"/>
              </a:spcAft>
              <a:defRPr/>
            </a:pPr>
            <a:r>
              <a:rPr lang="zh-CN" altLang="en-US" sz="2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一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2003425" y="3503930"/>
            <a:ext cx="1599565" cy="470535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ts val="50"/>
              </a:spcBef>
              <a:spcAft>
                <a:spcPts val="0"/>
              </a:spcAft>
              <a:defRPr/>
            </a:pPr>
            <a:r>
              <a:rPr lang="zh-CN" altLang="en-US" sz="2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二</a:t>
            </a:r>
            <a:endParaRPr lang="en-US" sz="2600" dirty="0" err="1">
              <a:latin typeface="Calibri" panose="020F0502020204030204" charset="0"/>
              <a:ea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5673725" y="3727450"/>
            <a:ext cx="1599565" cy="250825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zh-CN" altLang="en-US" sz="2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四</a:t>
            </a:r>
            <a:r>
              <a:rPr lang="en-US" sz="26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​​​​</a:t>
            </a: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7479030" y="3655695"/>
            <a:ext cx="1599565" cy="250825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zh-CN" altLang="en-US" sz="2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五</a:t>
            </a:r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203200" y="5928360"/>
            <a:ext cx="1599565" cy="250825"/>
          </a:xfrm>
          <a:prstGeom prst="rect">
            <a:avLst/>
          </a:prstGeom>
          <a:noFill/>
          <a:ln w="12700" cap="rnd" cmpd="sng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40000"/>
              </a:lnSpc>
              <a:spcBef>
                <a:spcPct val="50000"/>
              </a:spcBef>
              <a:defRPr/>
            </a:pPr>
            <a:r>
              <a:rPr lang="zh-CN" altLang="en-US" sz="2600" dirty="0" err="1">
                <a:latin typeface="楷体" panose="02010609060101010101" charset="-122"/>
                <a:ea typeface="楷体" panose="02010609060101010101" charset="-122"/>
                <a:cs typeface="Calibri" panose="020F0502020204030204" charset="0"/>
              </a:rPr>
              <a:t>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 bldLvl="0" animBg="1"/>
      <p:bldP spid="25" grpId="0" bldLvl="0" animBg="1"/>
      <p:bldP spid="26" grpId="0" bldLvl="0" animBg="1"/>
      <p:bldP spid="27" grpId="0" bldLvl="0" animBg="1"/>
      <p:bldP spid="28" grpId="0" bldLvl="0" animBg="1"/>
      <p:bldP spid="2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203200" y="74930"/>
            <a:ext cx="8647430" cy="1685925"/>
          </a:xfr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dirty="0">
                <a:sym typeface="+mn-ea"/>
              </a:rPr>
              <a:t>Chinese hand signals for numbers</a:t>
            </a:r>
            <a:br>
              <a:rPr lang="en-US" dirty="0">
                <a:sym typeface="+mn-ea"/>
              </a:rPr>
            </a:br>
            <a:r>
              <a:rPr lang="zh-CN" altLang="en-US" b="1" dirty="0">
                <a:latin typeface="楷体" panose="02010609060101010101" charset="-122"/>
                <a:ea typeface="楷体" panose="02010609060101010101" charset="-122"/>
                <a:sym typeface="+mn-ea"/>
              </a:rPr>
              <a:t>中国人的数字手势</a:t>
            </a:r>
            <a:br>
              <a:rPr lang="zh-CN" altLang="en-US" dirty="0">
                <a:latin typeface="楷体" panose="02010609060101010101" charset="-122"/>
                <a:ea typeface="楷体" panose="02010609060101010101" charset="-122"/>
                <a:sym typeface="+mn-ea"/>
              </a:rPr>
            </a:br>
            <a:r>
              <a:rPr lang="zh-CN" altLang="en-US" sz="4000" dirty="0">
                <a:solidFill>
                  <a:schemeClr val="bg1"/>
                </a:solidFill>
                <a:ea typeface="楷体" panose="02010609060101010101" charset="-122"/>
                <a:cs typeface="+mn-lt"/>
                <a:sym typeface="+mn-ea"/>
              </a:rPr>
              <a:t>zhōngguórén de shùzì shǒushì</a:t>
            </a:r>
          </a:p>
        </p:txBody>
      </p:sp>
      <p:pic>
        <p:nvPicPr>
          <p:cNvPr id="34820" name="Picture 2" descr="http://www.mrshea.com/chinese/hand.jpg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205990" y="1875155"/>
            <a:ext cx="4810760" cy="48577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74193" y="1653712"/>
            <a:ext cx="5759450" cy="329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zh-CN" altLang="en-US" sz="20800" dirty="0">
                <a:latin typeface="楷体" panose="02010609060101010101" charset="-122"/>
                <a:ea typeface="楷体" panose="02010609060101010101" charset="-122"/>
                <a:cs typeface="Kaiti SC" charset="-122"/>
              </a:rPr>
              <a:t>二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253990" y="1124585"/>
            <a:ext cx="1599565" cy="119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72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èr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1050" y="1653540"/>
            <a:ext cx="1604010" cy="236347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94280" y="1653540"/>
            <a:ext cx="1604010" cy="2363470"/>
          </a:xfrm>
          <a:prstGeom prst="rect">
            <a:avLst/>
          </a:prstGeom>
        </p:spPr>
      </p:pic>
      <p:pic>
        <p:nvPicPr>
          <p:cNvPr id="4" name="20200704 200613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635750" y="1653540"/>
            <a:ext cx="412750" cy="412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ldLvl="0" animBg="1"/>
      <p:bldP spid="2053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174193" y="1653712"/>
            <a:ext cx="5759450" cy="329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zh-CN" altLang="en-US" sz="20800" dirty="0">
                <a:latin typeface="楷体" panose="02010609060101010101" charset="-122"/>
                <a:ea typeface="楷体" panose="02010609060101010101" charset="-122"/>
                <a:cs typeface="Kaiti SC" charset="-122"/>
              </a:rPr>
              <a:t>三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253990" y="1124585"/>
            <a:ext cx="1599565" cy="119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72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sān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3745" y="2063115"/>
            <a:ext cx="1604010" cy="236347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66975" y="2063115"/>
            <a:ext cx="1604010" cy="236347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70355" y="-40005"/>
            <a:ext cx="1604010" cy="2363470"/>
          </a:xfrm>
          <a:prstGeom prst="rect">
            <a:avLst/>
          </a:prstGeom>
        </p:spPr>
      </p:pic>
      <p:pic>
        <p:nvPicPr>
          <p:cNvPr id="4" name="20200704 200616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6740525" y="1653540"/>
            <a:ext cx="412750" cy="412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ldLvl="0" animBg="1"/>
      <p:bldP spid="2053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969760" y="1109980"/>
            <a:ext cx="1599565" cy="119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72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sān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874395" y="1109980"/>
            <a:ext cx="1108710" cy="119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72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yī​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801110" y="1109980"/>
            <a:ext cx="1599565" cy="119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72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èr</a:t>
            </a:r>
          </a:p>
        </p:txBody>
      </p:sp>
      <p:pic>
        <p:nvPicPr>
          <p:cNvPr id="31746" name="Picture 2" descr="Stroke animati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38430" y="2329498"/>
            <a:ext cx="2581275" cy="25812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47" name="Picture 4" descr="Stroke animation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3310255" y="2318385"/>
            <a:ext cx="2581275" cy="25796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49" name="Picture 6" descr="Stroke animation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6478905" y="2308860"/>
            <a:ext cx="2581275" cy="25812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032000" y="1629000"/>
            <a:ext cx="5759450" cy="329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zh-CN" altLang="en-US" sz="20800" dirty="0">
                <a:latin typeface="楷体" panose="02010609060101010101" charset="-122"/>
                <a:ea typeface="楷体" panose="02010609060101010101" charset="-122"/>
                <a:cs typeface="Kaiti SC" charset="-122"/>
              </a:rPr>
              <a:t>四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023610" y="1212215"/>
            <a:ext cx="1599565" cy="119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72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sì​​​​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3745" y="2063115"/>
            <a:ext cx="1604010" cy="236347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66975" y="2063115"/>
            <a:ext cx="1604010" cy="236347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70355" y="-40005"/>
            <a:ext cx="1604010" cy="236347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70355" y="4221480"/>
            <a:ext cx="1604010" cy="2363470"/>
          </a:xfrm>
          <a:prstGeom prst="rect">
            <a:avLst/>
          </a:prstGeom>
        </p:spPr>
      </p:pic>
      <p:pic>
        <p:nvPicPr>
          <p:cNvPr id="5" name="20200704 200620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093585" y="1784350"/>
            <a:ext cx="412750" cy="412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ldLvl="0" animBg="1"/>
      <p:bldP spid="2053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032000" y="1629000"/>
            <a:ext cx="5759450" cy="329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zh-CN" altLang="en-US" sz="20800" dirty="0">
                <a:latin typeface="楷体" panose="02010609060101010101" charset="-122"/>
                <a:ea typeface="楷体" panose="02010609060101010101" charset="-122"/>
                <a:cs typeface="Kaiti SC" charset="-122"/>
              </a:rPr>
              <a:t>五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170930" y="1046480"/>
            <a:ext cx="1599565" cy="119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72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wǔ​​​​​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3745" y="2063115"/>
            <a:ext cx="1604010" cy="236347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66975" y="2063115"/>
            <a:ext cx="1604010" cy="236347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70355" y="-40005"/>
            <a:ext cx="1604010" cy="236347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305" y="4221480"/>
            <a:ext cx="1604010" cy="236347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44800" y="4221480"/>
            <a:ext cx="1604010" cy="2363470"/>
          </a:xfrm>
          <a:prstGeom prst="rect">
            <a:avLst/>
          </a:prstGeom>
        </p:spPr>
      </p:pic>
      <p:pic>
        <p:nvPicPr>
          <p:cNvPr id="7" name="20200704 200632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472680" y="1546860"/>
            <a:ext cx="412750" cy="412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ldLvl="0" animBg="1"/>
      <p:bldP spid="2053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032000" y="1629000"/>
            <a:ext cx="5759450" cy="3291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zh-CN" altLang="en-US" sz="20800" dirty="0">
                <a:latin typeface="楷体" panose="02010609060101010101" charset="-122"/>
                <a:ea typeface="楷体" panose="02010609060101010101" charset="-122"/>
                <a:cs typeface="Kaiti SC" charset="-122"/>
              </a:rPr>
              <a:t>六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093460" y="1076960"/>
            <a:ext cx="1599565" cy="119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72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liù</a:t>
            </a: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3745" y="2063115"/>
            <a:ext cx="1604010" cy="236347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66975" y="2063115"/>
            <a:ext cx="1604010" cy="236347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570355" y="-40005"/>
            <a:ext cx="1604010" cy="236347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305" y="4221480"/>
            <a:ext cx="1604010" cy="236347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90545" y="4221480"/>
            <a:ext cx="1604010" cy="236347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>
            <a:clrChange>
              <a:clrFrom>
                <a:srgbClr val="000000">
                  <a:alpha val="100000"/>
                </a:srgbClr>
              </a:clrFrom>
              <a:clrTo>
                <a:srgbClr val="000000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24965" y="4276090"/>
            <a:ext cx="1604010" cy="2363470"/>
          </a:xfrm>
          <a:prstGeom prst="rect">
            <a:avLst/>
          </a:prstGeom>
        </p:spPr>
      </p:pic>
      <p:pic>
        <p:nvPicPr>
          <p:cNvPr id="7" name="20200704 200637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7280275" y="1628775"/>
            <a:ext cx="412750" cy="412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bldLvl="0" animBg="1"/>
      <p:bldP spid="2053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1" name="Picture 8" descr="Stroke animation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5790" y="4204970"/>
            <a:ext cx="1965960" cy="1965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53" name="Picture 10" descr="Stroke animation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88385" y="4204970"/>
            <a:ext cx="1965960" cy="1965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2771" name="Picture 2" descr="Stroke animation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516370" y="4204970"/>
            <a:ext cx="2067560" cy="206819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46" name="Picture 2" descr="Stroke animation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585470" y="922020"/>
            <a:ext cx="2007235" cy="200723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47" name="Picture 4" descr="Stroke animation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3568065" y="922020"/>
            <a:ext cx="2007235" cy="200723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1749" name="Picture 6" descr="Stroke animation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6537325" y="980440"/>
            <a:ext cx="2007235" cy="200723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771640" y="58420"/>
            <a:ext cx="1599565" cy="922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5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sān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55370" y="0"/>
            <a:ext cx="1108710" cy="922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5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yī​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792855" y="0"/>
            <a:ext cx="1599565" cy="922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5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èr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810260" y="3429000"/>
            <a:ext cx="1599565" cy="922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5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sì​​​​</a:t>
            </a: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3771900" y="3468370"/>
            <a:ext cx="1599565" cy="922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5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wǔ​​​​​</a:t>
            </a: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6771640" y="3429000"/>
            <a:ext cx="1599565" cy="922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5400" dirty="0" err="1">
                <a:latin typeface="Calibri" panose="020F0502020204030204" charset="0"/>
                <a:ea typeface="Calibri" panose="020F0502020204030204" charset="0"/>
                <a:cs typeface="Calibri" panose="020F0502020204030204" charset="0"/>
              </a:rPr>
              <a:t>liù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bldLvl="0" animBg="1"/>
      <p:bldP spid="7" grpId="0" bldLvl="0" animBg="1"/>
      <p:bldP spid="9" grpId="0" bldLvl="0" animBg="1"/>
      <p:bldP spid="17" grpId="0" bldLvl="0" animBg="1"/>
      <p:bldP spid="18" grpId="0" bldLvl="0" animBg="1"/>
      <p:bldP spid="19" grpId="0" bldLvl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4065,&quot;width&quot;:4065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4150,&quot;width&quot;:4110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4062.5007874015746,&quot;width&quot;:4065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4065,&quot;width&quot;:4065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4065,&quot;width&quot;:4065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4062.5007874015746,&quot;width&quot;:4065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4065,&quot;width&quot;:4065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4065,&quot;width&quot;:4065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4062.5007874015746,&quot;width&quot;:4065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4065,&quot;width&quot;:4065}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433</Words>
  <Application>Microsoft Office PowerPoint</Application>
  <PresentationFormat>On-screen Show (4:3)</PresentationFormat>
  <Paragraphs>164</Paragraphs>
  <Slides>28</Slides>
  <Notes>25</Notes>
  <HiddenSlides>0</HiddenSlides>
  <MMClips>10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楷体</vt:lpstr>
      <vt:lpstr>楷体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Practice each character at least 5 times:</vt:lpstr>
      <vt:lpstr>PowerPoint Presentation</vt:lpstr>
      <vt:lpstr>Crack the code!</vt:lpstr>
      <vt:lpstr>PowerPoint Presentation</vt:lpstr>
      <vt:lpstr>Chinese hand signals for numbers 中国人的数字手势 zhōngguórén de shùzì shǒushì</vt:lpstr>
      <vt:lpstr>Chinese hand signals for numbers 中国人的数字手势 zhōngguórén de shùzì shǒushì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C. Tatton</cp:lastModifiedBy>
  <cp:revision>76</cp:revision>
  <dcterms:created xsi:type="dcterms:W3CDTF">2020-05-29T10:07:00Z</dcterms:created>
  <dcterms:modified xsi:type="dcterms:W3CDTF">2022-11-23T10:56:30Z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