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8" r:id="rId2"/>
    <p:sldId id="264" r:id="rId3"/>
    <p:sldId id="268" r:id="rId4"/>
    <p:sldId id="271" r:id="rId5"/>
    <p:sldId id="272" r:id="rId6"/>
    <p:sldId id="273" r:id="rId7"/>
    <p:sldId id="274" r:id="rId8"/>
    <p:sldId id="267" r:id="rId9"/>
  </p:sldIdLst>
  <p:sldSz cx="9144000" cy="6858000" type="screen4x3"/>
  <p:notesSz cx="6858000" cy="9144000"/>
  <p:embeddedFontLst>
    <p:embeddedFont>
      <p:font typeface="Twinkl" panose="020B0604020202020204" charset="0"/>
      <p:regular r:id="rId12"/>
      <p:bold r:id="rId13"/>
    </p:embeddedFont>
    <p:embeddedFont>
      <p:font typeface="Twinkl SemiBold" panose="02000000000000000000" charset="0"/>
      <p:regular r:id="rId14"/>
      <p:bold r:id="rId15"/>
    </p:embeddedFont>
  </p:embeddedFontLst>
  <p:defaultTextStyle>
    <a:defPPr>
      <a:defRPr lang="en-US"/>
    </a:defPPr>
    <a:lvl1pPr algn="l" rtl="0" eaLnBrk="0" fontAlgn="base" hangingPunct="0">
      <a:spcBef>
        <a:spcPct val="0"/>
      </a:spcBef>
      <a:spcAft>
        <a:spcPct val="0"/>
      </a:spcAft>
      <a:defRPr kern="1200">
        <a:solidFill>
          <a:schemeClr val="tx1"/>
        </a:solidFill>
        <a:latin typeface="Twinkl" panose="02000000000000000000" pitchFamily="2" charset="77"/>
        <a:ea typeface="+mn-ea"/>
        <a:cs typeface="+mn-cs"/>
      </a:defRPr>
    </a:lvl1pPr>
    <a:lvl2pPr marL="457200" algn="l" rtl="0" eaLnBrk="0" fontAlgn="base" hangingPunct="0">
      <a:spcBef>
        <a:spcPct val="0"/>
      </a:spcBef>
      <a:spcAft>
        <a:spcPct val="0"/>
      </a:spcAft>
      <a:defRPr kern="1200">
        <a:solidFill>
          <a:schemeClr val="tx1"/>
        </a:solidFill>
        <a:latin typeface="Twinkl" panose="02000000000000000000" pitchFamily="2" charset="77"/>
        <a:ea typeface="+mn-ea"/>
        <a:cs typeface="+mn-cs"/>
      </a:defRPr>
    </a:lvl2pPr>
    <a:lvl3pPr marL="914400" algn="l" rtl="0" eaLnBrk="0" fontAlgn="base" hangingPunct="0">
      <a:spcBef>
        <a:spcPct val="0"/>
      </a:spcBef>
      <a:spcAft>
        <a:spcPct val="0"/>
      </a:spcAft>
      <a:defRPr kern="1200">
        <a:solidFill>
          <a:schemeClr val="tx1"/>
        </a:solidFill>
        <a:latin typeface="Twinkl" panose="02000000000000000000" pitchFamily="2" charset="77"/>
        <a:ea typeface="+mn-ea"/>
        <a:cs typeface="+mn-cs"/>
      </a:defRPr>
    </a:lvl3pPr>
    <a:lvl4pPr marL="1371600" algn="l" rtl="0" eaLnBrk="0" fontAlgn="base" hangingPunct="0">
      <a:spcBef>
        <a:spcPct val="0"/>
      </a:spcBef>
      <a:spcAft>
        <a:spcPct val="0"/>
      </a:spcAft>
      <a:defRPr kern="1200">
        <a:solidFill>
          <a:schemeClr val="tx1"/>
        </a:solidFill>
        <a:latin typeface="Twinkl" panose="02000000000000000000" pitchFamily="2" charset="77"/>
        <a:ea typeface="+mn-ea"/>
        <a:cs typeface="+mn-cs"/>
      </a:defRPr>
    </a:lvl4pPr>
    <a:lvl5pPr marL="1828800" algn="l" rtl="0" eaLnBrk="0" fontAlgn="base" hangingPunct="0">
      <a:spcBef>
        <a:spcPct val="0"/>
      </a:spcBef>
      <a:spcAft>
        <a:spcPct val="0"/>
      </a:spcAft>
      <a:defRPr kern="1200">
        <a:solidFill>
          <a:schemeClr val="tx1"/>
        </a:solidFill>
        <a:latin typeface="Twinkl" panose="02000000000000000000" pitchFamily="2" charset="77"/>
        <a:ea typeface="+mn-ea"/>
        <a:cs typeface="+mn-cs"/>
      </a:defRPr>
    </a:lvl5pPr>
    <a:lvl6pPr marL="2286000" algn="l" defTabSz="914400" rtl="0" eaLnBrk="1" latinLnBrk="0" hangingPunct="1">
      <a:defRPr kern="1200">
        <a:solidFill>
          <a:schemeClr val="tx1"/>
        </a:solidFill>
        <a:latin typeface="Twinkl" panose="02000000000000000000" pitchFamily="2" charset="77"/>
        <a:ea typeface="+mn-ea"/>
        <a:cs typeface="+mn-cs"/>
      </a:defRPr>
    </a:lvl6pPr>
    <a:lvl7pPr marL="2743200" algn="l" defTabSz="914400" rtl="0" eaLnBrk="1" latinLnBrk="0" hangingPunct="1">
      <a:defRPr kern="1200">
        <a:solidFill>
          <a:schemeClr val="tx1"/>
        </a:solidFill>
        <a:latin typeface="Twinkl" panose="02000000000000000000" pitchFamily="2" charset="77"/>
        <a:ea typeface="+mn-ea"/>
        <a:cs typeface="+mn-cs"/>
      </a:defRPr>
    </a:lvl7pPr>
    <a:lvl8pPr marL="3200400" algn="l" defTabSz="914400" rtl="0" eaLnBrk="1" latinLnBrk="0" hangingPunct="1">
      <a:defRPr kern="1200">
        <a:solidFill>
          <a:schemeClr val="tx1"/>
        </a:solidFill>
        <a:latin typeface="Twinkl" panose="02000000000000000000" pitchFamily="2" charset="77"/>
        <a:ea typeface="+mn-ea"/>
        <a:cs typeface="+mn-cs"/>
      </a:defRPr>
    </a:lvl8pPr>
    <a:lvl9pPr marL="3657600" algn="l" defTabSz="914400" rtl="0" eaLnBrk="1" latinLnBrk="0" hangingPunct="1">
      <a:defRPr kern="1200">
        <a:solidFill>
          <a:schemeClr val="tx1"/>
        </a:solidFill>
        <a:latin typeface="Twinkl" panose="02000000000000000000" pitchFamily="2" charset="77"/>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6138BF-F601-47D4-94CE-BA4946A2F5AD}" v="11" dt="2024-09-02T09:13:08.0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12" autoAdjust="0"/>
    <p:restoredTop sz="94660"/>
  </p:normalViewPr>
  <p:slideViewPr>
    <p:cSldViewPr snapToGrid="0" showGuides="1">
      <p:cViewPr varScale="1">
        <p:scale>
          <a:sx n="64" d="100"/>
          <a:sy n="64" d="100"/>
        </p:scale>
        <p:origin x="1668"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D747FB-FBA4-E829-251F-4BD766C65F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44B80E4D-FA1B-C47C-C293-9124AE8974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475126A-BC6D-5E4D-8DE3-19B84EC0790E}" type="datetimeFigureOut">
              <a:rPr lang="en-GB"/>
              <a:pPr>
                <a:defRPr/>
              </a:pPr>
              <a:t>07/09/2024</a:t>
            </a:fld>
            <a:endParaRPr lang="en-GB"/>
          </a:p>
        </p:txBody>
      </p:sp>
      <p:sp>
        <p:nvSpPr>
          <p:cNvPr id="4" name="Footer Placeholder 3">
            <a:extLst>
              <a:ext uri="{FF2B5EF4-FFF2-40B4-BE49-F238E27FC236}">
                <a16:creationId xmlns:a16="http://schemas.microsoft.com/office/drawing/2014/main" id="{B9B1FB45-B87D-453D-9E93-0774C95E7E5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70B1081B-AD0E-1DD9-5C95-4EFAEE8948EC}"/>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4B634170-9EDB-7046-8C17-E6065DE8113D}"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928D34-9DCC-E67C-3C7B-E463DA3F533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B8D9209D-65D0-CB93-B042-7FFB96E5318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49861C5-5907-DF42-AA4A-33A12CC41CC7}" type="datetimeFigureOut">
              <a:rPr lang="en-GB"/>
              <a:pPr>
                <a:defRPr/>
              </a:pPr>
              <a:t>07/09/2024</a:t>
            </a:fld>
            <a:endParaRPr lang="en-GB"/>
          </a:p>
        </p:txBody>
      </p:sp>
      <p:sp>
        <p:nvSpPr>
          <p:cNvPr id="4" name="Slide Image Placeholder 3">
            <a:extLst>
              <a:ext uri="{FF2B5EF4-FFF2-40B4-BE49-F238E27FC236}">
                <a16:creationId xmlns:a16="http://schemas.microsoft.com/office/drawing/2014/main" id="{6342BCD6-AAA8-F6B6-1EA8-C8ABEAD7F57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71B0D243-E0ED-76D8-15B7-32C80DB748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52EBFB7C-F595-C5BB-4324-9C3451B29D0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0B9DBAB8-D90F-0B78-0704-659FFBBC2274}"/>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B228AAEF-09EB-B942-9DA1-3A5726FD951E}"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23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C37581B-9F2C-0058-9F2F-58B329CF2C34}"/>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831132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9D5567B-D655-36DB-BA16-2D05C21581BF}"/>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191542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7806584-44BD-7736-2884-D1D80EC5AED2}"/>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3" name="Rounded Rectangle 2">
            <a:extLst>
              <a:ext uri="{FF2B5EF4-FFF2-40B4-BE49-F238E27FC236}">
                <a16:creationId xmlns:a16="http://schemas.microsoft.com/office/drawing/2014/main" id="{6E09FD66-FF0D-3098-4170-4C1CBD0808AA}"/>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Title 1">
            <a:extLst>
              <a:ext uri="{FF2B5EF4-FFF2-40B4-BE49-F238E27FC236}">
                <a16:creationId xmlns:a16="http://schemas.microsoft.com/office/drawing/2014/main" id="{9FF1AA79-59FB-C060-0B67-C775443A3E85}"/>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5" name="Title 1">
            <a:extLst>
              <a:ext uri="{FF2B5EF4-FFF2-40B4-BE49-F238E27FC236}">
                <a16:creationId xmlns:a16="http://schemas.microsoft.com/office/drawing/2014/main" id="{A15457EE-CFBF-12A3-1057-E3C4569BCA9C}"/>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6" name="Content Placeholder 15">
            <a:extLst>
              <a:ext uri="{FF2B5EF4-FFF2-40B4-BE49-F238E27FC236}">
                <a16:creationId xmlns:a16="http://schemas.microsoft.com/office/drawing/2014/main" id="{D9A0C2A1-E5B3-59B4-6733-0E4A34F6A4A8}"/>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8093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9118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7FC7FA-D32F-B6B9-C976-516FF66BEF2B}"/>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0B8EF97-9ACF-E339-9CC8-AB5C482A255B}"/>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a:extLst>
              <a:ext uri="{FF2B5EF4-FFF2-40B4-BE49-F238E27FC236}">
                <a16:creationId xmlns:a16="http://schemas.microsoft.com/office/drawing/2014/main" id="{8AA1FFD9-9393-DC59-E621-AA09326D0902}"/>
              </a:ext>
            </a:extLst>
          </p:cNvPr>
          <p:cNvSpPr txBox="1">
            <a:spLocks noChangeArrowheads="1"/>
          </p:cNvSpPr>
          <p:nvPr/>
        </p:nvSpPr>
        <p:spPr bwMode="auto">
          <a:xfrm>
            <a:off x="0" y="601663"/>
            <a:ext cx="9144000" cy="12001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7200" b="1" dirty="0">
                <a:solidFill>
                  <a:schemeClr val="bg1"/>
                </a:solidFill>
              </a:rPr>
              <a:t>Sikhi: The Five Ks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a:extLst>
              <a:ext uri="{FF2B5EF4-FFF2-40B4-BE49-F238E27FC236}">
                <a16:creationId xmlns:a16="http://schemas.microsoft.com/office/drawing/2014/main" id="{2B106A0B-0BAB-3CA5-0681-574C406CB2B6}"/>
              </a:ext>
            </a:extLst>
          </p:cNvPr>
          <p:cNvSpPr>
            <a:spLocks noGrp="1"/>
          </p:cNvSpPr>
          <p:nvPr>
            <p:ph type="title"/>
          </p:nvPr>
        </p:nvSpPr>
        <p:spPr>
          <a:xfrm>
            <a:off x="457200" y="479425"/>
            <a:ext cx="8220075" cy="993775"/>
          </a:xfrm>
        </p:spPr>
        <p:txBody>
          <a:bodyPr/>
          <a:lstStyle/>
          <a:p>
            <a:pPr eaLnBrk="1" hangingPunct="1"/>
            <a:r>
              <a:rPr lang="en-GB" altLang="en-US" sz="3600">
                <a:latin typeface="Twinkl SemiBold" panose="02000000000000000000" pitchFamily="2" charset="77"/>
              </a:rPr>
              <a:t>The Five Ks</a:t>
            </a:r>
          </a:p>
        </p:txBody>
      </p:sp>
      <p:sp>
        <p:nvSpPr>
          <p:cNvPr id="10243" name="TextBox 1">
            <a:extLst>
              <a:ext uri="{FF2B5EF4-FFF2-40B4-BE49-F238E27FC236}">
                <a16:creationId xmlns:a16="http://schemas.microsoft.com/office/drawing/2014/main" id="{9C7F6A0A-55C8-B37B-C0C3-C1EE39FFA0C7}"/>
              </a:ext>
            </a:extLst>
          </p:cNvPr>
          <p:cNvSpPr txBox="1">
            <a:spLocks noChangeArrowheads="1"/>
          </p:cNvSpPr>
          <p:nvPr/>
        </p:nvSpPr>
        <p:spPr bwMode="auto">
          <a:xfrm>
            <a:off x="749300" y="1473200"/>
            <a:ext cx="759618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rPr>
              <a:t>All men and women who belong to the Khalsa must wear five symbols which shows they are Sikh.</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They are called the five Ks because in </a:t>
            </a:r>
            <a:r>
              <a:rPr lang="en-GB" altLang="en-US" b="1" dirty="0">
                <a:solidFill>
                  <a:schemeClr val="tx1"/>
                </a:solidFill>
              </a:rPr>
              <a:t>Panjabi</a:t>
            </a:r>
            <a:r>
              <a:rPr lang="en-GB" altLang="en-US" dirty="0">
                <a:solidFill>
                  <a:schemeClr val="tx1"/>
                </a:solidFill>
              </a:rPr>
              <a:t> their names all begin </a:t>
            </a:r>
            <a:br>
              <a:rPr lang="en-GB" altLang="en-US" dirty="0">
                <a:solidFill>
                  <a:schemeClr val="tx1"/>
                </a:solidFill>
              </a:rPr>
            </a:br>
            <a:r>
              <a:rPr lang="en-GB" altLang="en-US" dirty="0">
                <a:solidFill>
                  <a:schemeClr val="tx1"/>
                </a:solidFill>
              </a:rPr>
              <a:t>with the letter ‘K’.</a:t>
            </a:r>
          </a:p>
        </p:txBody>
      </p:sp>
      <p:pic>
        <p:nvPicPr>
          <p:cNvPr id="10244" name="Picture 3">
            <a:extLst>
              <a:ext uri="{FF2B5EF4-FFF2-40B4-BE49-F238E27FC236}">
                <a16:creationId xmlns:a16="http://schemas.microsoft.com/office/drawing/2014/main" id="{609B9410-FE69-DBD6-1CAC-0484A4A80511}"/>
              </a:ext>
            </a:extLst>
          </p:cNvPr>
          <p:cNvPicPr>
            <a:picLocks noChangeAspect="1"/>
          </p:cNvPicPr>
          <p:nvPr/>
        </p:nvPicPr>
        <p:blipFill>
          <a:blip r:embed="rId2">
            <a:extLst>
              <a:ext uri="{28A0092B-C50C-407E-A947-70E740481C1C}">
                <a14:useLocalDpi xmlns:a14="http://schemas.microsoft.com/office/drawing/2010/main" val="0"/>
              </a:ext>
            </a:extLst>
          </a:blip>
          <a:srcRect l="1257" t="-676" r="-1257" b="13647"/>
          <a:stretch>
            <a:fillRect/>
          </a:stretch>
        </p:blipFill>
        <p:spPr bwMode="auto">
          <a:xfrm>
            <a:off x="577850" y="3629025"/>
            <a:ext cx="2659063"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a:extLst>
              <a:ext uri="{FF2B5EF4-FFF2-40B4-BE49-F238E27FC236}">
                <a16:creationId xmlns:a16="http://schemas.microsoft.com/office/drawing/2014/main" id="{0B8202EB-609C-726F-82B3-39B6CE694C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342647">
            <a:off x="2960688" y="2692400"/>
            <a:ext cx="1958975"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a:extLst>
              <a:ext uri="{FF2B5EF4-FFF2-40B4-BE49-F238E27FC236}">
                <a16:creationId xmlns:a16="http://schemas.microsoft.com/office/drawing/2014/main" id="{8171C8AD-426E-945E-59A4-2C1650BFF4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48025" y="4611688"/>
            <a:ext cx="2651125"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8">
            <a:extLst>
              <a:ext uri="{FF2B5EF4-FFF2-40B4-BE49-F238E27FC236}">
                <a16:creationId xmlns:a16="http://schemas.microsoft.com/office/drawing/2014/main" id="{DE4BE3F0-9633-ACD5-C1D5-53287743EED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881482">
            <a:off x="5294313" y="2441575"/>
            <a:ext cx="31559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9">
            <a:extLst>
              <a:ext uri="{FF2B5EF4-FFF2-40B4-BE49-F238E27FC236}">
                <a16:creationId xmlns:a16="http://schemas.microsoft.com/office/drawing/2014/main" id="{390951C7-0944-1FDD-6A32-3DFE4B4E44C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04025" y="4403725"/>
            <a:ext cx="1541463"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E7D84AB-72E1-20DD-26AC-F9C3030B0BA4}"/>
              </a:ext>
            </a:extLst>
          </p:cNvPr>
          <p:cNvSpPr txBox="1"/>
          <p:nvPr/>
        </p:nvSpPr>
        <p:spPr>
          <a:xfrm>
            <a:off x="2046715" y="5916109"/>
            <a:ext cx="6298773" cy="369332"/>
          </a:xfrm>
          <a:prstGeom prst="rect">
            <a:avLst/>
          </a:prstGeom>
          <a:solidFill>
            <a:schemeClr val="bg1"/>
          </a:solidFill>
          <a:ln>
            <a:solidFill>
              <a:schemeClr val="tx1"/>
            </a:solidFill>
          </a:ln>
        </p:spPr>
        <p:txBody>
          <a:bodyPr wrap="square">
            <a:spAutoFit/>
          </a:bodyPr>
          <a:lstStyle/>
          <a:p>
            <a:pPr marL="0" lvl="0" indent="0" algn="l" rtl="0">
              <a:spcBef>
                <a:spcPts val="0"/>
              </a:spcBef>
              <a:spcAft>
                <a:spcPts val="0"/>
              </a:spcAft>
              <a:buNone/>
            </a:pPr>
            <a:r>
              <a:rPr lang="en-GB" sz="1800" b="1" dirty="0">
                <a:solidFill>
                  <a:schemeClr val="dk1"/>
                </a:solidFill>
              </a:rPr>
              <a:t>P</a:t>
            </a:r>
            <a:r>
              <a:rPr lang="en-GB" b="1" dirty="0">
                <a:solidFill>
                  <a:schemeClr val="dk1"/>
                </a:solidFill>
              </a:rPr>
              <a:t>a</a:t>
            </a:r>
            <a:r>
              <a:rPr lang="en-GB" sz="1800" b="1" dirty="0">
                <a:solidFill>
                  <a:schemeClr val="dk1"/>
                </a:solidFill>
              </a:rPr>
              <a:t>njabi</a:t>
            </a:r>
            <a:r>
              <a:rPr lang="en-GB" sz="1800" dirty="0">
                <a:solidFill>
                  <a:schemeClr val="dk1"/>
                </a:solidFill>
              </a:rPr>
              <a:t>: The official language of the Indian state of Punjab.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a:extLst>
              <a:ext uri="{FF2B5EF4-FFF2-40B4-BE49-F238E27FC236}">
                <a16:creationId xmlns:a16="http://schemas.microsoft.com/office/drawing/2014/main" id="{894E683E-2A89-0901-3B80-1F107B27127D}"/>
              </a:ext>
            </a:extLst>
          </p:cNvPr>
          <p:cNvSpPr>
            <a:spLocks noGrp="1"/>
          </p:cNvSpPr>
          <p:nvPr>
            <p:ph type="title"/>
          </p:nvPr>
        </p:nvSpPr>
        <p:spPr>
          <a:xfrm>
            <a:off x="457200" y="479425"/>
            <a:ext cx="8220075" cy="993775"/>
          </a:xfrm>
        </p:spPr>
        <p:txBody>
          <a:bodyPr/>
          <a:lstStyle/>
          <a:p>
            <a:pPr eaLnBrk="1" hangingPunct="1"/>
            <a:r>
              <a:rPr lang="en-GB" altLang="en-US" sz="3600">
                <a:latin typeface="Twinkl SemiBold" panose="02000000000000000000" pitchFamily="2" charset="77"/>
              </a:rPr>
              <a:t>Kesh</a:t>
            </a:r>
          </a:p>
        </p:txBody>
      </p:sp>
      <p:sp>
        <p:nvSpPr>
          <p:cNvPr id="11267" name="TextBox 2">
            <a:extLst>
              <a:ext uri="{FF2B5EF4-FFF2-40B4-BE49-F238E27FC236}">
                <a16:creationId xmlns:a16="http://schemas.microsoft.com/office/drawing/2014/main" id="{A95DF243-633E-28A8-EA1C-048C21283F1B}"/>
              </a:ext>
            </a:extLst>
          </p:cNvPr>
          <p:cNvSpPr txBox="1">
            <a:spLocks noChangeArrowheads="1"/>
          </p:cNvSpPr>
          <p:nvPr/>
        </p:nvSpPr>
        <p:spPr bwMode="auto">
          <a:xfrm>
            <a:off x="4021138" y="1711325"/>
            <a:ext cx="43656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rPr>
              <a:t>Kesh means hair.</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Sikhs make a promise to not cut </a:t>
            </a:r>
            <a:br>
              <a:rPr lang="en-GB" altLang="en-US" dirty="0">
                <a:solidFill>
                  <a:schemeClr val="tx1"/>
                </a:solidFill>
              </a:rPr>
            </a:br>
            <a:r>
              <a:rPr lang="en-GB" altLang="en-US" dirty="0">
                <a:solidFill>
                  <a:schemeClr val="tx1"/>
                </a:solidFill>
              </a:rPr>
              <a:t>their hair but let it grow as a symbol </a:t>
            </a:r>
            <a:br>
              <a:rPr lang="en-GB" altLang="en-US" dirty="0">
                <a:solidFill>
                  <a:schemeClr val="tx1"/>
                </a:solidFill>
              </a:rPr>
            </a:br>
            <a:r>
              <a:rPr lang="en-GB" altLang="en-US" dirty="0">
                <a:solidFill>
                  <a:schemeClr val="tx1"/>
                </a:solidFill>
              </a:rPr>
              <a:t>of their faith.</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Sikhs’ hair gets very long during their </a:t>
            </a:r>
            <a:br>
              <a:rPr lang="en-GB" altLang="en-US" dirty="0">
                <a:solidFill>
                  <a:schemeClr val="tx1"/>
                </a:solidFill>
              </a:rPr>
            </a:br>
            <a:r>
              <a:rPr lang="en-GB" altLang="en-US" dirty="0">
                <a:solidFill>
                  <a:schemeClr val="tx1"/>
                </a:solidFill>
              </a:rPr>
              <a:t>life so they wear a turban to keep it tidy.</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They believe this demonstrates </a:t>
            </a:r>
            <a:br>
              <a:rPr lang="en-GB" altLang="en-US" dirty="0">
                <a:solidFill>
                  <a:schemeClr val="tx1"/>
                </a:solidFill>
              </a:rPr>
            </a:br>
            <a:r>
              <a:rPr lang="en-GB" altLang="en-US" dirty="0">
                <a:solidFill>
                  <a:schemeClr val="tx1"/>
                </a:solidFill>
              </a:rPr>
              <a:t>their obedience to God.</a:t>
            </a:r>
          </a:p>
        </p:txBody>
      </p:sp>
      <p:pic>
        <p:nvPicPr>
          <p:cNvPr id="11268" name="Picture 1">
            <a:extLst>
              <a:ext uri="{FF2B5EF4-FFF2-40B4-BE49-F238E27FC236}">
                <a16:creationId xmlns:a16="http://schemas.microsoft.com/office/drawing/2014/main" id="{C11F0C83-89E2-08FC-7F23-C284D86E743C}"/>
              </a:ext>
            </a:extLst>
          </p:cNvPr>
          <p:cNvPicPr>
            <a:picLocks noChangeAspect="1"/>
          </p:cNvPicPr>
          <p:nvPr/>
        </p:nvPicPr>
        <p:blipFill>
          <a:blip r:embed="rId2">
            <a:extLst>
              <a:ext uri="{28A0092B-C50C-407E-A947-70E740481C1C}">
                <a14:useLocalDpi xmlns:a14="http://schemas.microsoft.com/office/drawing/2010/main" val="0"/>
              </a:ext>
            </a:extLst>
          </a:blip>
          <a:srcRect l="-1189" t="-310" r="-223" b="3363"/>
          <a:stretch>
            <a:fillRect/>
          </a:stretch>
        </p:blipFill>
        <p:spPr bwMode="auto">
          <a:xfrm>
            <a:off x="998538" y="1325563"/>
            <a:ext cx="2732087"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a:extLst>
              <a:ext uri="{FF2B5EF4-FFF2-40B4-BE49-F238E27FC236}">
                <a16:creationId xmlns:a16="http://schemas.microsoft.com/office/drawing/2014/main" id="{A0CFFE57-FE9C-2F7C-5122-B9224579CD5E}"/>
              </a:ext>
            </a:extLst>
          </p:cNvPr>
          <p:cNvSpPr>
            <a:spLocks noGrp="1"/>
          </p:cNvSpPr>
          <p:nvPr>
            <p:ph type="title"/>
          </p:nvPr>
        </p:nvSpPr>
        <p:spPr>
          <a:xfrm>
            <a:off x="457200" y="479425"/>
            <a:ext cx="8220075" cy="993775"/>
          </a:xfrm>
        </p:spPr>
        <p:txBody>
          <a:bodyPr/>
          <a:lstStyle/>
          <a:p>
            <a:pPr eaLnBrk="1" hangingPunct="1"/>
            <a:r>
              <a:rPr lang="en-GB" altLang="en-US" sz="3600">
                <a:latin typeface="Twinkl SemiBold" panose="02000000000000000000" pitchFamily="2" charset="77"/>
              </a:rPr>
              <a:t>Kangha</a:t>
            </a:r>
          </a:p>
        </p:txBody>
      </p:sp>
      <p:sp>
        <p:nvSpPr>
          <p:cNvPr id="12291" name="TextBox 2">
            <a:extLst>
              <a:ext uri="{FF2B5EF4-FFF2-40B4-BE49-F238E27FC236}">
                <a16:creationId xmlns:a16="http://schemas.microsoft.com/office/drawing/2014/main" id="{96DC84D5-02F8-B22B-B029-5A7263568EB2}"/>
              </a:ext>
            </a:extLst>
          </p:cNvPr>
          <p:cNvSpPr txBox="1">
            <a:spLocks noChangeArrowheads="1"/>
          </p:cNvSpPr>
          <p:nvPr/>
        </p:nvSpPr>
        <p:spPr bwMode="auto">
          <a:xfrm>
            <a:off x="425450" y="4389438"/>
            <a:ext cx="82835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The Kangha is a small wooden comb.</a:t>
            </a:r>
          </a:p>
          <a:p>
            <a:pPr algn="ctr" eaLnBrk="1" hangingPunct="1">
              <a:lnSpc>
                <a:spcPct val="100000"/>
              </a:lnSpc>
              <a:spcBef>
                <a:spcPct val="0"/>
              </a:spcBef>
              <a:buFontTx/>
              <a:buNone/>
            </a:pPr>
            <a:endParaRPr lang="en-GB" altLang="en-US">
              <a:solidFill>
                <a:schemeClr val="tx1"/>
              </a:solidFill>
            </a:endParaRPr>
          </a:p>
          <a:p>
            <a:pPr algn="ctr" eaLnBrk="1" hangingPunct="1">
              <a:lnSpc>
                <a:spcPct val="100000"/>
              </a:lnSpc>
              <a:spcBef>
                <a:spcPct val="0"/>
              </a:spcBef>
              <a:buFontTx/>
              <a:buNone/>
            </a:pPr>
            <a:r>
              <a:rPr lang="en-GB" altLang="en-US">
                <a:solidFill>
                  <a:schemeClr val="tx1"/>
                </a:solidFill>
              </a:rPr>
              <a:t>Sikhs use this to keep their hair in place and it is a symbol of cleanliness.</a:t>
            </a:r>
          </a:p>
          <a:p>
            <a:pPr algn="ctr" eaLnBrk="1" hangingPunct="1">
              <a:lnSpc>
                <a:spcPct val="100000"/>
              </a:lnSpc>
              <a:spcBef>
                <a:spcPct val="0"/>
              </a:spcBef>
              <a:buFontTx/>
              <a:buNone/>
            </a:pPr>
            <a:endParaRPr lang="en-GB" altLang="en-US">
              <a:solidFill>
                <a:schemeClr val="tx1"/>
              </a:solidFill>
            </a:endParaRPr>
          </a:p>
          <a:p>
            <a:pPr algn="ctr" eaLnBrk="1" hangingPunct="1">
              <a:lnSpc>
                <a:spcPct val="100000"/>
              </a:lnSpc>
              <a:spcBef>
                <a:spcPct val="0"/>
              </a:spcBef>
              <a:buFontTx/>
              <a:buNone/>
            </a:pPr>
            <a:r>
              <a:rPr lang="en-GB" altLang="en-US">
                <a:solidFill>
                  <a:schemeClr val="tx1"/>
                </a:solidFill>
              </a:rPr>
              <a:t>Combing their hair reminds Sikhs that their lives should be tidy and organised.</a:t>
            </a:r>
          </a:p>
        </p:txBody>
      </p:sp>
      <p:pic>
        <p:nvPicPr>
          <p:cNvPr id="12292" name="Picture 3">
            <a:extLst>
              <a:ext uri="{FF2B5EF4-FFF2-40B4-BE49-F238E27FC236}">
                <a16:creationId xmlns:a16="http://schemas.microsoft.com/office/drawing/2014/main" id="{F85BF8A8-2420-A85D-8453-12A545FBDA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66975" y="1473200"/>
            <a:ext cx="436245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a:extLst>
              <a:ext uri="{FF2B5EF4-FFF2-40B4-BE49-F238E27FC236}">
                <a16:creationId xmlns:a16="http://schemas.microsoft.com/office/drawing/2014/main" id="{681C0A15-D9E9-D757-7A4E-A04E5FD9D6EA}"/>
              </a:ext>
            </a:extLst>
          </p:cNvPr>
          <p:cNvSpPr>
            <a:spLocks noGrp="1"/>
          </p:cNvSpPr>
          <p:nvPr>
            <p:ph type="title"/>
          </p:nvPr>
        </p:nvSpPr>
        <p:spPr>
          <a:xfrm>
            <a:off x="457200" y="479425"/>
            <a:ext cx="8220075" cy="993775"/>
          </a:xfrm>
        </p:spPr>
        <p:txBody>
          <a:bodyPr/>
          <a:lstStyle/>
          <a:p>
            <a:pPr eaLnBrk="1" hangingPunct="1"/>
            <a:r>
              <a:rPr lang="en-GB" altLang="en-US" sz="3600">
                <a:latin typeface="Twinkl SemiBold" panose="02000000000000000000" pitchFamily="2" charset="77"/>
              </a:rPr>
              <a:t>The Kara</a:t>
            </a:r>
          </a:p>
        </p:txBody>
      </p:sp>
      <p:sp>
        <p:nvSpPr>
          <p:cNvPr id="13315" name="TextBox 2">
            <a:extLst>
              <a:ext uri="{FF2B5EF4-FFF2-40B4-BE49-F238E27FC236}">
                <a16:creationId xmlns:a16="http://schemas.microsoft.com/office/drawing/2014/main" id="{AD250165-99EA-5FA6-E1F4-A403D1300302}"/>
              </a:ext>
            </a:extLst>
          </p:cNvPr>
          <p:cNvSpPr txBox="1">
            <a:spLocks noChangeArrowheads="1"/>
          </p:cNvSpPr>
          <p:nvPr/>
        </p:nvSpPr>
        <p:spPr bwMode="auto">
          <a:xfrm>
            <a:off x="1128906" y="4347250"/>
            <a:ext cx="687666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dirty="0">
                <a:solidFill>
                  <a:schemeClr val="tx1"/>
                </a:solidFill>
              </a:rPr>
              <a:t>The Kara is a steel bangle worn on the arm of Sikhs.</a:t>
            </a:r>
          </a:p>
          <a:p>
            <a:pPr algn="ctr" eaLnBrk="1" hangingPunct="1">
              <a:lnSpc>
                <a:spcPct val="100000"/>
              </a:lnSpc>
              <a:spcBef>
                <a:spcPct val="0"/>
              </a:spcBef>
              <a:buFontTx/>
              <a:buNone/>
            </a:pPr>
            <a:endParaRPr lang="en-GB" altLang="en-US" dirty="0">
              <a:solidFill>
                <a:schemeClr val="tx1"/>
              </a:solidFill>
            </a:endParaRPr>
          </a:p>
          <a:p>
            <a:pPr algn="ctr" eaLnBrk="1" hangingPunct="1">
              <a:lnSpc>
                <a:spcPct val="100000"/>
              </a:lnSpc>
              <a:spcBef>
                <a:spcPct val="0"/>
              </a:spcBef>
              <a:buFontTx/>
              <a:buNone/>
            </a:pPr>
            <a:r>
              <a:rPr lang="en-GB" altLang="en-US" dirty="0">
                <a:solidFill>
                  <a:schemeClr val="tx1"/>
                </a:solidFill>
              </a:rPr>
              <a:t>It is a continuous circle with no beginning and no end which represents God.</a:t>
            </a:r>
          </a:p>
          <a:p>
            <a:pPr algn="ctr" eaLnBrk="1" hangingPunct="1">
              <a:lnSpc>
                <a:spcPct val="100000"/>
              </a:lnSpc>
              <a:spcBef>
                <a:spcPct val="0"/>
              </a:spcBef>
              <a:buFontTx/>
              <a:buNone/>
            </a:pPr>
            <a:endParaRPr lang="en-GB" altLang="en-US" dirty="0">
              <a:solidFill>
                <a:schemeClr val="tx1"/>
              </a:solidFill>
            </a:endParaRPr>
          </a:p>
          <a:p>
            <a:pPr algn="ctr" eaLnBrk="1" hangingPunct="1">
              <a:lnSpc>
                <a:spcPct val="100000"/>
              </a:lnSpc>
              <a:spcBef>
                <a:spcPct val="0"/>
              </a:spcBef>
              <a:buFontTx/>
              <a:buNone/>
            </a:pPr>
            <a:r>
              <a:rPr lang="en-GB" altLang="en-US" dirty="0">
                <a:solidFill>
                  <a:schemeClr val="tx1"/>
                </a:solidFill>
              </a:rPr>
              <a:t>It reminds Sikhs to behave well, follow their faith and restrain from doing wrong.</a:t>
            </a:r>
          </a:p>
        </p:txBody>
      </p:sp>
      <p:pic>
        <p:nvPicPr>
          <p:cNvPr id="13316" name="Picture 1">
            <a:extLst>
              <a:ext uri="{FF2B5EF4-FFF2-40B4-BE49-F238E27FC236}">
                <a16:creationId xmlns:a16="http://schemas.microsoft.com/office/drawing/2014/main" id="{FBCB6B33-4D04-15A7-9E97-915FBF6B2D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675263">
            <a:off x="2881313" y="1244600"/>
            <a:ext cx="337185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a:extLst>
              <a:ext uri="{FF2B5EF4-FFF2-40B4-BE49-F238E27FC236}">
                <a16:creationId xmlns:a16="http://schemas.microsoft.com/office/drawing/2014/main" id="{E6E31110-6708-8CC0-D5C8-1FF85616C484}"/>
              </a:ext>
            </a:extLst>
          </p:cNvPr>
          <p:cNvSpPr>
            <a:spLocks noGrp="1"/>
          </p:cNvSpPr>
          <p:nvPr>
            <p:ph type="title"/>
          </p:nvPr>
        </p:nvSpPr>
        <p:spPr>
          <a:xfrm>
            <a:off x="457200" y="479425"/>
            <a:ext cx="8220075" cy="993775"/>
          </a:xfrm>
        </p:spPr>
        <p:txBody>
          <a:bodyPr/>
          <a:lstStyle/>
          <a:p>
            <a:pPr eaLnBrk="1" hangingPunct="1"/>
            <a:r>
              <a:rPr lang="en-GB" altLang="en-US" sz="3600">
                <a:latin typeface="Twinkl SemiBold" panose="02000000000000000000" pitchFamily="2" charset="77"/>
              </a:rPr>
              <a:t>The Kachera</a:t>
            </a:r>
          </a:p>
        </p:txBody>
      </p:sp>
      <p:sp>
        <p:nvSpPr>
          <p:cNvPr id="14339" name="TextBox 2">
            <a:extLst>
              <a:ext uri="{FF2B5EF4-FFF2-40B4-BE49-F238E27FC236}">
                <a16:creationId xmlns:a16="http://schemas.microsoft.com/office/drawing/2014/main" id="{08685D69-99E9-C691-31DF-ED047944C796}"/>
              </a:ext>
            </a:extLst>
          </p:cNvPr>
          <p:cNvSpPr txBox="1">
            <a:spLocks noChangeArrowheads="1"/>
          </p:cNvSpPr>
          <p:nvPr/>
        </p:nvSpPr>
        <p:spPr bwMode="auto">
          <a:xfrm>
            <a:off x="3822701" y="2116138"/>
            <a:ext cx="364661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rPr>
              <a:t>The Kachera are short trousers worn as underwear. These are more practical than the long, loose clothes most people in India wore at the time of Guru Gobind Singh Sahib Ji.</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They are a symbol of leaving </a:t>
            </a:r>
            <a:br>
              <a:rPr lang="en-GB" altLang="en-US" dirty="0">
                <a:solidFill>
                  <a:schemeClr val="tx1"/>
                </a:solidFill>
              </a:rPr>
            </a:br>
            <a:r>
              <a:rPr lang="en-GB" altLang="en-US" dirty="0">
                <a:solidFill>
                  <a:schemeClr val="tx1"/>
                </a:solidFill>
              </a:rPr>
              <a:t>old ideas behind and following new, better ones.</a:t>
            </a:r>
          </a:p>
        </p:txBody>
      </p:sp>
      <p:pic>
        <p:nvPicPr>
          <p:cNvPr id="14340" name="Picture 3">
            <a:extLst>
              <a:ext uri="{FF2B5EF4-FFF2-40B4-BE49-F238E27FC236}">
                <a16:creationId xmlns:a16="http://schemas.microsoft.com/office/drawing/2014/main" id="{B0CCFB85-CEEF-29B1-60A1-1FF566DEBC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1225" y="1925638"/>
            <a:ext cx="2571750" cy="363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0">
            <a:extLst>
              <a:ext uri="{FF2B5EF4-FFF2-40B4-BE49-F238E27FC236}">
                <a16:creationId xmlns:a16="http://schemas.microsoft.com/office/drawing/2014/main" id="{686FAE26-6230-4CA4-B149-3C0BFBC6DB2A}"/>
              </a:ext>
            </a:extLst>
          </p:cNvPr>
          <p:cNvSpPr>
            <a:spLocks noGrp="1"/>
          </p:cNvSpPr>
          <p:nvPr>
            <p:ph type="title"/>
          </p:nvPr>
        </p:nvSpPr>
        <p:spPr>
          <a:xfrm>
            <a:off x="457200" y="479425"/>
            <a:ext cx="8220075" cy="993775"/>
          </a:xfrm>
        </p:spPr>
        <p:txBody>
          <a:bodyPr/>
          <a:lstStyle/>
          <a:p>
            <a:pPr eaLnBrk="1" hangingPunct="1"/>
            <a:r>
              <a:rPr lang="en-GB" altLang="en-US" sz="3600">
                <a:latin typeface="Twinkl SemiBold" panose="02000000000000000000" pitchFamily="2" charset="77"/>
              </a:rPr>
              <a:t>The Kirpan</a:t>
            </a:r>
          </a:p>
        </p:txBody>
      </p:sp>
      <p:sp>
        <p:nvSpPr>
          <p:cNvPr id="15363" name="TextBox 2">
            <a:extLst>
              <a:ext uri="{FF2B5EF4-FFF2-40B4-BE49-F238E27FC236}">
                <a16:creationId xmlns:a16="http://schemas.microsoft.com/office/drawing/2014/main" id="{B3D63064-8CAD-9E7F-B653-F0EB3E68BE7E}"/>
              </a:ext>
            </a:extLst>
          </p:cNvPr>
          <p:cNvSpPr txBox="1">
            <a:spLocks noChangeArrowheads="1"/>
          </p:cNvSpPr>
          <p:nvPr/>
        </p:nvSpPr>
        <p:spPr bwMode="auto">
          <a:xfrm>
            <a:off x="650875" y="4019550"/>
            <a:ext cx="7735888" cy="2308225"/>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defRPr/>
            </a:pPr>
            <a:r>
              <a:rPr lang="en-GB" altLang="en-US" dirty="0">
                <a:solidFill>
                  <a:schemeClr val="tx1"/>
                </a:solidFill>
              </a:rPr>
              <a:t>The Kirpan is a warrior's sword. These days a small, blunt one is worn as a symbol of dignity and self-respect.</a:t>
            </a:r>
          </a:p>
          <a:p>
            <a:pPr eaLnBrk="1" hangingPunct="1">
              <a:lnSpc>
                <a:spcPct val="100000"/>
              </a:lnSpc>
              <a:spcBef>
                <a:spcPct val="0"/>
              </a:spcBef>
              <a:buFontTx/>
              <a:buNone/>
              <a:defRPr/>
            </a:pPr>
            <a:endParaRPr lang="en-GB" altLang="en-US" dirty="0">
              <a:solidFill>
                <a:schemeClr val="tx1"/>
              </a:solidFill>
            </a:endParaRPr>
          </a:p>
          <a:p>
            <a:pPr eaLnBrk="1" hangingPunct="1">
              <a:lnSpc>
                <a:spcPct val="100000"/>
              </a:lnSpc>
              <a:spcBef>
                <a:spcPct val="0"/>
              </a:spcBef>
              <a:buFontTx/>
              <a:buNone/>
              <a:defRPr/>
            </a:pPr>
            <a:r>
              <a:rPr lang="en-GB" altLang="en-US" dirty="0">
                <a:solidFill>
                  <a:schemeClr val="tx1"/>
                </a:solidFill>
              </a:rPr>
              <a:t>It reminds Sikhs that they must fight a spiritual battle, defending what is right and upholding the truth.</a:t>
            </a:r>
          </a:p>
          <a:p>
            <a:pPr eaLnBrk="1" hangingPunct="1">
              <a:lnSpc>
                <a:spcPct val="100000"/>
              </a:lnSpc>
              <a:spcBef>
                <a:spcPct val="0"/>
              </a:spcBef>
              <a:buFontTx/>
              <a:buNone/>
              <a:defRPr/>
            </a:pPr>
            <a:endParaRPr lang="en-GB" altLang="en-US" dirty="0">
              <a:solidFill>
                <a:schemeClr val="tx1"/>
              </a:solidFill>
            </a:endParaRPr>
          </a:p>
          <a:p>
            <a:pPr eaLnBrk="1" hangingPunct="1">
              <a:lnSpc>
                <a:spcPct val="100000"/>
              </a:lnSpc>
              <a:spcBef>
                <a:spcPct val="0"/>
              </a:spcBef>
              <a:buFontTx/>
              <a:buNone/>
              <a:defRPr/>
            </a:pPr>
            <a:r>
              <a:rPr lang="en-GB" dirty="0">
                <a:solidFill>
                  <a:srgbClr val="000000"/>
                </a:solidFill>
                <a:latin typeface="+mn-lt"/>
              </a:rPr>
              <a:t>The last two of the five Ks, the Kachera and the Kirpan, are a reminder that Sikhs are warriors and should always fight for what is right.</a:t>
            </a:r>
            <a:endParaRPr lang="en-GB" altLang="en-US" dirty="0">
              <a:solidFill>
                <a:schemeClr val="tx1"/>
              </a:solidFill>
              <a:latin typeface="+mn-lt"/>
            </a:endParaRPr>
          </a:p>
        </p:txBody>
      </p:sp>
      <p:pic>
        <p:nvPicPr>
          <p:cNvPr id="15364" name="Picture 1">
            <a:extLst>
              <a:ext uri="{FF2B5EF4-FFF2-40B4-BE49-F238E27FC236}">
                <a16:creationId xmlns:a16="http://schemas.microsoft.com/office/drawing/2014/main" id="{FFB5EA6A-3F8E-4109-351A-CE9FC467CA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789533">
            <a:off x="1957388" y="690563"/>
            <a:ext cx="52197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A668E89-7EBF-46BC-97CC-8BA0273F40FB}" vid="{55997E52-F108-4BFE-ADA4-3FDEC1E52D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TotalTime>
  <Words>331</Words>
  <Application>Microsoft Office PowerPoint</Application>
  <PresentationFormat>On-screen Show (4:3)</PresentationFormat>
  <Paragraphs>36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Twinkl SemiBold</vt:lpstr>
      <vt:lpstr>Calibri</vt:lpstr>
      <vt:lpstr>Twinkl</vt:lpstr>
      <vt:lpstr>Arial</vt:lpstr>
      <vt:lpstr>Office Theme</vt:lpstr>
      <vt:lpstr>PowerPoint Presentation</vt:lpstr>
      <vt:lpstr>The Five Ks</vt:lpstr>
      <vt:lpstr>Kesh</vt:lpstr>
      <vt:lpstr>Kangha</vt:lpstr>
      <vt:lpstr>The Kara</vt:lpstr>
      <vt:lpstr>The Kachera</vt:lpstr>
      <vt:lpstr>The Kirpan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Richards</dc:creator>
  <cp:lastModifiedBy>E. McKain</cp:lastModifiedBy>
  <cp:revision>15</cp:revision>
  <dcterms:created xsi:type="dcterms:W3CDTF">2018-05-07T09:43:03Z</dcterms:created>
  <dcterms:modified xsi:type="dcterms:W3CDTF">2024-09-07T15:57:10Z</dcterms:modified>
</cp:coreProperties>
</file>