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58" r:id="rId2"/>
    <p:sldId id="264" r:id="rId3"/>
    <p:sldId id="268" r:id="rId4"/>
    <p:sldId id="269" r:id="rId5"/>
    <p:sldId id="270" r:id="rId6"/>
    <p:sldId id="271" r:id="rId7"/>
    <p:sldId id="272" r:id="rId8"/>
    <p:sldId id="277" r:id="rId9"/>
    <p:sldId id="273" r:id="rId10"/>
    <p:sldId id="274" r:id="rId11"/>
    <p:sldId id="275" r:id="rId12"/>
    <p:sldId id="276" r:id="rId13"/>
    <p:sldId id="267" r:id="rId14"/>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Twinkl" panose="020B0604020202020204" charset="0"/>
      <p:regular r:id="rId21"/>
      <p:bold r:id="rId22"/>
    </p:embeddedFont>
    <p:embeddedFont>
      <p:font typeface="Twinkl SemiBold" charset="0"/>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76B0"/>
    <a:srgbClr val="E6E6E6"/>
    <a:srgbClr val="00B050"/>
    <a:srgbClr val="5F98E7"/>
    <a:srgbClr val="00639A"/>
    <a:srgbClr val="4AA1D9"/>
    <a:srgbClr val="18A0DB"/>
    <a:srgbClr val="DE1E5A"/>
    <a:srgbClr val="BC0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14" d="100"/>
          <a:sy n="114" d="100"/>
        </p:scale>
        <p:origin x="1560" y="11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21/06/2021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21/06/2021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6192FF-E591-4C7C-BAED-8E5905446289}"/>
              </a:ext>
            </a:extLst>
          </p:cNvPr>
          <p:cNvSpPr/>
          <p:nvPr/>
        </p:nvSpPr>
        <p:spPr>
          <a:xfrm>
            <a:off x="1837853" y="4937243"/>
            <a:ext cx="6550497" cy="1155582"/>
          </a:xfrm>
          <a:prstGeom prst="rect">
            <a:avLst/>
          </a:prstGeom>
          <a:solidFill>
            <a:schemeClr val="bg1"/>
          </a:solidFill>
          <a:ln w="38100">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lIns="1764000" rIns="72000" rtlCol="0" anchor="ctr"/>
          <a:lstStyle/>
          <a:p>
            <a:r>
              <a:rPr lang="en-GB" altLang="en-US" sz="1600" dirty="0">
                <a:solidFill>
                  <a:schemeClr val="tx1"/>
                </a:solidFill>
              </a:rPr>
              <a:t>More heat causes increase in evaporation of ocean water which in turn increases the amount of water vapour in the atmosphere. This leads to more extreme weather, such as hurricanes and tornadoes. </a:t>
            </a:r>
          </a:p>
        </p:txBody>
      </p:sp>
      <p:pic>
        <p:nvPicPr>
          <p:cNvPr id="6146" name="Picture 2" descr="Cyclone, Forward, Hurricane, Storm, Clouds">
            <a:extLst>
              <a:ext uri="{FF2B5EF4-FFF2-40B4-BE49-F238E27FC236}">
                <a16:creationId xmlns:a16="http://schemas.microsoft.com/office/drawing/2014/main" id="{4F3EA54C-4967-42DD-BF45-7589D7D6FB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67" r="16667"/>
          <a:stretch/>
        </p:blipFill>
        <p:spPr bwMode="auto">
          <a:xfrm>
            <a:off x="755650" y="3399105"/>
            <a:ext cx="2693720" cy="2693720"/>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D324FD0F-FC33-4AF6-8C94-78B75ADE3865}"/>
              </a:ext>
            </a:extLst>
          </p:cNvPr>
          <p:cNvSpPr/>
          <p:nvPr/>
        </p:nvSpPr>
        <p:spPr>
          <a:xfrm>
            <a:off x="755650" y="2055309"/>
            <a:ext cx="6342267" cy="1072662"/>
          </a:xfrm>
          <a:prstGeom prst="rect">
            <a:avLst/>
          </a:prstGeom>
          <a:solidFill>
            <a:schemeClr val="bg1"/>
          </a:solidFill>
          <a:ln w="38100">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rIns="1044000" rtlCol="0" anchor="ctr"/>
          <a:lstStyle/>
          <a:p>
            <a:r>
              <a:rPr lang="en-GB" altLang="en-US" sz="1600" dirty="0">
                <a:solidFill>
                  <a:schemeClr val="tx1"/>
                </a:solidFill>
              </a:rPr>
              <a:t>Hotter temperatures will result in droughts. Droughts not only mean less water for people to drink but also less water to produce crops for both humans and animals. </a:t>
            </a:r>
          </a:p>
        </p:txBody>
      </p:sp>
      <p:pic>
        <p:nvPicPr>
          <p:cNvPr id="4" name="Picture 3">
            <a:extLst>
              <a:ext uri="{FF2B5EF4-FFF2-40B4-BE49-F238E27FC236}">
                <a16:creationId xmlns:a16="http://schemas.microsoft.com/office/drawing/2014/main" id="{714D909E-7690-4B02-8FB2-682074E8C6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872" r="22004"/>
          <a:stretch/>
        </p:blipFill>
        <p:spPr>
          <a:xfrm>
            <a:off x="5694631" y="2055309"/>
            <a:ext cx="2693722" cy="2693722"/>
          </a:xfrm>
          <a:prstGeom prst="flowChartConnector">
            <a:avLst/>
          </a:prstGeom>
        </p:spPr>
      </p:pic>
      <p:sp>
        <p:nvSpPr>
          <p:cNvPr id="21" name="Title 20"/>
          <p:cNvSpPr>
            <a:spLocks noGrp="1"/>
          </p:cNvSpPr>
          <p:nvPr>
            <p:ph type="title"/>
          </p:nvPr>
        </p:nvSpPr>
        <p:spPr>
          <a:xfrm>
            <a:off x="443620" y="765175"/>
            <a:ext cx="8247707" cy="994306"/>
          </a:xfrm>
          <a:prstGeom prst="roundRect">
            <a:avLst>
              <a:gd name="adj" fmla="val 0"/>
            </a:avLst>
          </a:prstGeom>
          <a:solidFill>
            <a:srgbClr val="0076B0"/>
          </a:solidFill>
        </p:spPr>
        <p:txBody>
          <a:bodyPr/>
          <a:lstStyle/>
          <a:p>
            <a:r>
              <a:rPr lang="en-GB" sz="3400" dirty="0">
                <a:solidFill>
                  <a:schemeClr val="bg1"/>
                </a:solidFill>
                <a:latin typeface="Twinkl SemiBold" pitchFamily="2" charset="0"/>
              </a:rPr>
              <a:t>Global Warming = Hotter Temperatures</a:t>
            </a:r>
          </a:p>
        </p:txBody>
      </p:sp>
      <p:sp>
        <p:nvSpPr>
          <p:cNvPr id="11" name="Oval 10">
            <a:extLst>
              <a:ext uri="{FF2B5EF4-FFF2-40B4-BE49-F238E27FC236}">
                <a16:creationId xmlns:a16="http://schemas.microsoft.com/office/drawing/2014/main" id="{F47EAAF1-9F75-47AE-9952-63F10EA177BA}"/>
              </a:ext>
            </a:extLst>
          </p:cNvPr>
          <p:cNvSpPr/>
          <p:nvPr/>
        </p:nvSpPr>
        <p:spPr>
          <a:xfrm>
            <a:off x="755650" y="3399105"/>
            <a:ext cx="2693720" cy="2693720"/>
          </a:xfrm>
          <a:prstGeom prst="ellipse">
            <a:avLst/>
          </a:prstGeom>
          <a:noFill/>
          <a:ln w="38100">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691BDB2-F5A8-4592-83ED-C464F1855B43}"/>
              </a:ext>
            </a:extLst>
          </p:cNvPr>
          <p:cNvSpPr/>
          <p:nvPr/>
        </p:nvSpPr>
        <p:spPr>
          <a:xfrm>
            <a:off x="5694631" y="2055309"/>
            <a:ext cx="2693722" cy="2693722"/>
          </a:xfrm>
          <a:prstGeom prst="ellipse">
            <a:avLst/>
          </a:prstGeom>
          <a:noFill/>
          <a:ln w="38100">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4431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3347F9-EF5F-4AE2-AC35-1DE6E1984121}"/>
              </a:ext>
            </a:extLst>
          </p:cNvPr>
          <p:cNvSpPr/>
          <p:nvPr/>
        </p:nvSpPr>
        <p:spPr>
          <a:xfrm>
            <a:off x="755650" y="5129887"/>
            <a:ext cx="7632700" cy="994306"/>
          </a:xfrm>
          <a:prstGeom prst="rect">
            <a:avLst/>
          </a:prstGeom>
          <a:solidFill>
            <a:srgbClr val="0076B0"/>
          </a:solidFill>
        </p:spPr>
        <p:txBody>
          <a:bodyPr wrap="square" lIns="108000" tIns="0" rIns="108000" bIns="0" anchor="ctr">
            <a:noAutofit/>
          </a:bodyPr>
          <a:lstStyle/>
          <a:p>
            <a:pPr>
              <a:lnSpc>
                <a:spcPct val="100000"/>
              </a:lnSpc>
              <a:spcBef>
                <a:spcPct val="0"/>
              </a:spcBef>
              <a:buFont typeface="Arial" panose="020B0604020202020204" pitchFamily="34" charset="0"/>
              <a:buNone/>
            </a:pPr>
            <a:r>
              <a:rPr lang="en-GB" altLang="en-US" sz="1600" dirty="0">
                <a:solidFill>
                  <a:schemeClr val="bg1"/>
                </a:solidFill>
              </a:rPr>
              <a:t>Reduce, reuse and recycle! Although recycling is very important, people need to think more about the first two parts of that phrase. Reduce the amount of waste you create and reuse whatever you can. </a:t>
            </a:r>
          </a:p>
        </p:txBody>
      </p:sp>
      <p:sp>
        <p:nvSpPr>
          <p:cNvPr id="21" name="Title 20"/>
          <p:cNvSpPr>
            <a:spLocks noGrp="1"/>
          </p:cNvSpPr>
          <p:nvPr>
            <p:ph type="title"/>
          </p:nvPr>
        </p:nvSpPr>
        <p:spPr>
          <a:xfrm>
            <a:off x="443620" y="765175"/>
            <a:ext cx="8247707" cy="994306"/>
          </a:xfrm>
          <a:prstGeom prst="roundRect">
            <a:avLst>
              <a:gd name="adj" fmla="val 0"/>
            </a:avLst>
          </a:prstGeom>
          <a:solidFill>
            <a:srgbClr val="0076B0"/>
          </a:solidFill>
        </p:spPr>
        <p:txBody>
          <a:bodyPr/>
          <a:lstStyle/>
          <a:p>
            <a:r>
              <a:rPr lang="en-GB" sz="3600" dirty="0">
                <a:solidFill>
                  <a:schemeClr val="bg1"/>
                </a:solidFill>
                <a:latin typeface="Twinkl SemiBold" pitchFamily="2" charset="0"/>
              </a:rPr>
              <a:t>Being Green</a:t>
            </a:r>
          </a:p>
        </p:txBody>
      </p:sp>
      <p:sp>
        <p:nvSpPr>
          <p:cNvPr id="8" name="Rectangle 7">
            <a:extLst>
              <a:ext uri="{FF2B5EF4-FFF2-40B4-BE49-F238E27FC236}">
                <a16:creationId xmlns:a16="http://schemas.microsoft.com/office/drawing/2014/main" id="{69F8F4F1-39BA-45E7-AF3F-90B2D1A1CC38}"/>
              </a:ext>
            </a:extLst>
          </p:cNvPr>
          <p:cNvSpPr/>
          <p:nvPr/>
        </p:nvSpPr>
        <p:spPr>
          <a:xfrm>
            <a:off x="755651" y="2010346"/>
            <a:ext cx="3816350" cy="2954655"/>
          </a:xfrm>
          <a:prstGeom prst="rect">
            <a:avLst/>
          </a:prstGeom>
        </p:spPr>
        <p:txBody>
          <a:bodyPr wrap="square" lIns="108000" tIns="0" rIns="0" bIns="0">
            <a:spAutoFit/>
          </a:bodyPr>
          <a:lstStyle/>
          <a:p>
            <a:pPr>
              <a:lnSpc>
                <a:spcPct val="100000"/>
              </a:lnSpc>
              <a:spcBef>
                <a:spcPct val="0"/>
              </a:spcBef>
              <a:buFontTx/>
              <a:buNone/>
            </a:pPr>
            <a:r>
              <a:rPr lang="en-GB" altLang="en-US" sz="1600" dirty="0"/>
              <a:t>Saving electricity is a great way to be more green. You can achieve this by doing simple things, such as switching the lights off when you leave a room. (Make sure other people are not still in there!) </a:t>
            </a:r>
          </a:p>
          <a:p>
            <a:pPr>
              <a:lnSpc>
                <a:spcPct val="100000"/>
              </a:lnSpc>
              <a:spcBef>
                <a:spcPct val="0"/>
              </a:spcBef>
              <a:buFontTx/>
              <a:buNone/>
            </a:pPr>
            <a:endParaRPr lang="en-GB" altLang="en-US" sz="1600" dirty="0"/>
          </a:p>
          <a:p>
            <a:pPr>
              <a:lnSpc>
                <a:spcPct val="100000"/>
              </a:lnSpc>
              <a:spcBef>
                <a:spcPct val="0"/>
              </a:spcBef>
              <a:buFontTx/>
              <a:buNone/>
            </a:pPr>
            <a:r>
              <a:rPr lang="en-GB" altLang="en-US" sz="1600" dirty="0"/>
              <a:t>Appliances, such as TVs and computers, should be properly switched off and not left on stand-by when not being used. You could ask the grown-ups you live with to use energy-saving lightbulbs.</a:t>
            </a:r>
          </a:p>
        </p:txBody>
      </p:sp>
      <p:pic>
        <p:nvPicPr>
          <p:cNvPr id="3" name="Picture 2">
            <a:extLst>
              <a:ext uri="{FF2B5EF4-FFF2-40B4-BE49-F238E27FC236}">
                <a16:creationId xmlns:a16="http://schemas.microsoft.com/office/drawing/2014/main" id="{7313F137-BEB8-4924-A608-21106F2E7F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6376" y="2092789"/>
            <a:ext cx="3035136" cy="2954655"/>
          </a:xfrm>
          <a:prstGeom prst="rect">
            <a:avLst/>
          </a:prstGeom>
        </p:spPr>
      </p:pic>
      <p:sp>
        <p:nvSpPr>
          <p:cNvPr id="5" name="Oval 4">
            <a:extLst>
              <a:ext uri="{FF2B5EF4-FFF2-40B4-BE49-F238E27FC236}">
                <a16:creationId xmlns:a16="http://schemas.microsoft.com/office/drawing/2014/main" id="{44418B9F-8DB3-4B04-9112-388BBFE0D36E}"/>
              </a:ext>
            </a:extLst>
          </p:cNvPr>
          <p:cNvSpPr/>
          <p:nvPr/>
        </p:nvSpPr>
        <p:spPr>
          <a:xfrm>
            <a:off x="5074676" y="2220848"/>
            <a:ext cx="2698535" cy="2698535"/>
          </a:xfrm>
          <a:prstGeom prst="ellipse">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10928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8928FD-48F2-4CDD-8D4E-43345B324EBD}"/>
              </a:ext>
            </a:extLst>
          </p:cNvPr>
          <p:cNvSpPr/>
          <p:nvPr/>
        </p:nvSpPr>
        <p:spPr>
          <a:xfrm>
            <a:off x="755649" y="2884574"/>
            <a:ext cx="6985064" cy="1707927"/>
          </a:xfrm>
          <a:prstGeom prst="rect">
            <a:avLst/>
          </a:prstGeom>
          <a:solidFill>
            <a:srgbClr val="0076B0"/>
          </a:solidFill>
        </p:spPr>
        <p:txBody>
          <a:bodyPr wrap="square" lIns="108000" tIns="0" rIns="108000" bIns="0" anchor="ctr">
            <a:noAutofit/>
          </a:bodyPr>
          <a:lstStyle/>
          <a:p>
            <a:pPr>
              <a:lnSpc>
                <a:spcPct val="100000"/>
              </a:lnSpc>
              <a:spcBef>
                <a:spcPct val="0"/>
              </a:spcBef>
              <a:buFontTx/>
              <a:buNone/>
            </a:pPr>
            <a:r>
              <a:rPr lang="en-GB" altLang="en-US" sz="1600" dirty="0">
                <a:solidFill>
                  <a:schemeClr val="bg1"/>
                </a:solidFill>
              </a:rPr>
              <a:t>Buying locally-grown food is another great way to be more green. </a:t>
            </a:r>
          </a:p>
          <a:p>
            <a:pPr>
              <a:lnSpc>
                <a:spcPct val="100000"/>
              </a:lnSpc>
              <a:spcBef>
                <a:spcPct val="0"/>
              </a:spcBef>
              <a:buFontTx/>
              <a:buNone/>
            </a:pPr>
            <a:r>
              <a:rPr lang="en-GB" altLang="en-US" sz="1600" dirty="0">
                <a:solidFill>
                  <a:schemeClr val="bg1"/>
                </a:solidFill>
              </a:rPr>
              <a:t>When food from the other side of the world is transported on </a:t>
            </a:r>
          </a:p>
          <a:p>
            <a:pPr>
              <a:lnSpc>
                <a:spcPct val="100000"/>
              </a:lnSpc>
              <a:spcBef>
                <a:spcPct val="0"/>
              </a:spcBef>
              <a:buFontTx/>
              <a:buNone/>
            </a:pPr>
            <a:r>
              <a:rPr lang="en-GB" altLang="en-US" sz="1600" dirty="0">
                <a:solidFill>
                  <a:schemeClr val="bg1"/>
                </a:solidFill>
              </a:rPr>
              <a:t>aeroplanes to our country, lots of carbon dioxide is released into </a:t>
            </a:r>
          </a:p>
          <a:p>
            <a:pPr>
              <a:lnSpc>
                <a:spcPct val="100000"/>
              </a:lnSpc>
              <a:spcBef>
                <a:spcPct val="0"/>
              </a:spcBef>
              <a:buFontTx/>
              <a:buNone/>
            </a:pPr>
            <a:r>
              <a:rPr lang="en-GB" altLang="en-US" sz="1600" dirty="0">
                <a:solidFill>
                  <a:schemeClr val="bg1"/>
                </a:solidFill>
              </a:rPr>
              <a:t>the atmosphere from engines </a:t>
            </a:r>
            <a:r>
              <a:rPr lang="en-GB" altLang="en-US" sz="1600">
                <a:solidFill>
                  <a:schemeClr val="bg1"/>
                </a:solidFill>
              </a:rPr>
              <a:t>of aeroplanes. </a:t>
            </a:r>
            <a:r>
              <a:rPr lang="en-GB" altLang="en-US" sz="1600" dirty="0">
                <a:solidFill>
                  <a:schemeClr val="bg1"/>
                </a:solidFill>
              </a:rPr>
              <a:t>A lorry transporting</a:t>
            </a:r>
          </a:p>
          <a:p>
            <a:pPr>
              <a:lnSpc>
                <a:spcPct val="100000"/>
              </a:lnSpc>
              <a:spcBef>
                <a:spcPct val="0"/>
              </a:spcBef>
              <a:buFontTx/>
              <a:buNone/>
            </a:pPr>
            <a:r>
              <a:rPr lang="en-GB" altLang="en-US" sz="1600" dirty="0">
                <a:solidFill>
                  <a:schemeClr val="bg1"/>
                </a:solidFill>
              </a:rPr>
              <a:t>vegetables from a few miles down the road is much more </a:t>
            </a:r>
          </a:p>
          <a:p>
            <a:pPr>
              <a:lnSpc>
                <a:spcPct val="100000"/>
              </a:lnSpc>
              <a:spcBef>
                <a:spcPct val="0"/>
              </a:spcBef>
              <a:buFontTx/>
              <a:buNone/>
            </a:pPr>
            <a:r>
              <a:rPr lang="en-GB" altLang="en-US" sz="1600" dirty="0">
                <a:solidFill>
                  <a:schemeClr val="bg1"/>
                </a:solidFill>
              </a:rPr>
              <a:t>environmentally-friendly.</a:t>
            </a:r>
          </a:p>
        </p:txBody>
      </p:sp>
      <p:sp>
        <p:nvSpPr>
          <p:cNvPr id="21" name="Title 20"/>
          <p:cNvSpPr>
            <a:spLocks noGrp="1"/>
          </p:cNvSpPr>
          <p:nvPr>
            <p:ph type="title"/>
          </p:nvPr>
        </p:nvSpPr>
        <p:spPr>
          <a:xfrm>
            <a:off x="443620" y="765175"/>
            <a:ext cx="8247707" cy="994306"/>
          </a:xfrm>
          <a:prstGeom prst="roundRect">
            <a:avLst>
              <a:gd name="adj" fmla="val 0"/>
            </a:avLst>
          </a:prstGeom>
          <a:solidFill>
            <a:srgbClr val="0076B0"/>
          </a:solidFill>
        </p:spPr>
        <p:txBody>
          <a:bodyPr/>
          <a:lstStyle/>
          <a:p>
            <a:r>
              <a:rPr lang="en-GB" sz="3600" dirty="0">
                <a:solidFill>
                  <a:schemeClr val="bg1"/>
                </a:solidFill>
                <a:latin typeface="Twinkl SemiBold" pitchFamily="2" charset="0"/>
              </a:rPr>
              <a:t>Being More Green</a:t>
            </a:r>
          </a:p>
        </p:txBody>
      </p:sp>
      <p:sp>
        <p:nvSpPr>
          <p:cNvPr id="8" name="Rectangle 7">
            <a:extLst>
              <a:ext uri="{FF2B5EF4-FFF2-40B4-BE49-F238E27FC236}">
                <a16:creationId xmlns:a16="http://schemas.microsoft.com/office/drawing/2014/main" id="{69F8F4F1-39BA-45E7-AF3F-90B2D1A1CC38}"/>
              </a:ext>
            </a:extLst>
          </p:cNvPr>
          <p:cNvSpPr/>
          <p:nvPr/>
        </p:nvSpPr>
        <p:spPr>
          <a:xfrm>
            <a:off x="755650" y="2010346"/>
            <a:ext cx="7632699" cy="738664"/>
          </a:xfrm>
          <a:prstGeom prst="rect">
            <a:avLst/>
          </a:prstGeom>
        </p:spPr>
        <p:txBody>
          <a:bodyPr wrap="square" lIns="108000" tIns="0" rIns="0" bIns="0">
            <a:spAutoFit/>
          </a:bodyPr>
          <a:lstStyle/>
          <a:p>
            <a:pPr>
              <a:lnSpc>
                <a:spcPct val="100000"/>
              </a:lnSpc>
              <a:spcBef>
                <a:spcPct val="0"/>
              </a:spcBef>
              <a:buFontTx/>
              <a:buNone/>
            </a:pPr>
            <a:r>
              <a:rPr lang="en-GB" altLang="en-US" sz="1600" dirty="0"/>
              <a:t>Living an environmentally-friendly life is the best way to help the planet. </a:t>
            </a:r>
          </a:p>
          <a:p>
            <a:pPr>
              <a:lnSpc>
                <a:spcPct val="100000"/>
              </a:lnSpc>
              <a:spcBef>
                <a:spcPct val="0"/>
              </a:spcBef>
              <a:buFontTx/>
              <a:buNone/>
            </a:pPr>
            <a:r>
              <a:rPr lang="en-GB" altLang="en-US" sz="1600" dirty="0"/>
              <a:t>Using less plastic and walking or cycling rather than using a car </a:t>
            </a:r>
          </a:p>
          <a:p>
            <a:pPr>
              <a:lnSpc>
                <a:spcPct val="100000"/>
              </a:lnSpc>
              <a:spcBef>
                <a:spcPct val="0"/>
              </a:spcBef>
              <a:buFontTx/>
              <a:buNone/>
            </a:pPr>
            <a:r>
              <a:rPr lang="en-GB" altLang="en-US" sz="1600" dirty="0"/>
              <a:t>makes a big difference.</a:t>
            </a:r>
          </a:p>
        </p:txBody>
      </p:sp>
      <p:pic>
        <p:nvPicPr>
          <p:cNvPr id="4" name="Picture 3">
            <a:extLst>
              <a:ext uri="{FF2B5EF4-FFF2-40B4-BE49-F238E27FC236}">
                <a16:creationId xmlns:a16="http://schemas.microsoft.com/office/drawing/2014/main" id="{A7A35B3F-BDA8-43E5-9729-0E47C04A52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7794" y="2268337"/>
            <a:ext cx="1480556" cy="3824488"/>
          </a:xfrm>
          <a:prstGeom prst="rect">
            <a:avLst/>
          </a:prstGeom>
        </p:spPr>
      </p:pic>
      <p:pic>
        <p:nvPicPr>
          <p:cNvPr id="7" name="Picture 6">
            <a:extLst>
              <a:ext uri="{FF2B5EF4-FFF2-40B4-BE49-F238E27FC236}">
                <a16:creationId xmlns:a16="http://schemas.microsoft.com/office/drawing/2014/main" id="{028E6A6A-AF59-4E23-B723-E49FE593F6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4134" y="4771176"/>
            <a:ext cx="915369" cy="1321649"/>
          </a:xfrm>
          <a:prstGeom prst="rect">
            <a:avLst/>
          </a:prstGeom>
        </p:spPr>
      </p:pic>
    </p:spTree>
    <p:extLst>
      <p:ext uri="{BB962C8B-B14F-4D97-AF65-F5344CB8AC3E}">
        <p14:creationId xmlns:p14="http://schemas.microsoft.com/office/powerpoint/2010/main" val="3592218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4CDAE7-3F09-4D7D-904F-56B4FE25EC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44" r="14644"/>
          <a:stretch/>
        </p:blipFill>
        <p:spPr>
          <a:xfrm>
            <a:off x="2762078" y="1984350"/>
            <a:ext cx="3619841" cy="3619841"/>
          </a:xfrm>
          <a:prstGeom prst="flowChartConnector">
            <a:avLst/>
          </a:prstGeom>
        </p:spPr>
      </p:pic>
      <p:sp>
        <p:nvSpPr>
          <p:cNvPr id="3" name="Talk About It"/>
          <p:cNvSpPr/>
          <p:nvPr/>
        </p:nvSpPr>
        <p:spPr>
          <a:xfrm>
            <a:off x="755650" y="5739897"/>
            <a:ext cx="1453396" cy="352928"/>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r>
              <a:rPr lang="en-GB" sz="1600" dirty="0"/>
              <a:t>Talk about it. </a:t>
            </a:r>
          </a:p>
        </p:txBody>
      </p:sp>
      <p:sp>
        <p:nvSpPr>
          <p:cNvPr id="21" name="Title 20"/>
          <p:cNvSpPr>
            <a:spLocks noGrp="1"/>
          </p:cNvSpPr>
          <p:nvPr>
            <p:ph type="title"/>
          </p:nvPr>
        </p:nvSpPr>
        <p:spPr>
          <a:xfrm>
            <a:off x="443620" y="765175"/>
            <a:ext cx="8238417" cy="994306"/>
          </a:xfrm>
          <a:prstGeom prst="roundRect">
            <a:avLst>
              <a:gd name="adj" fmla="val 0"/>
            </a:avLst>
          </a:prstGeom>
          <a:solidFill>
            <a:srgbClr val="0076B0"/>
          </a:solidFill>
        </p:spPr>
        <p:txBody>
          <a:bodyPr/>
          <a:lstStyle/>
          <a:p>
            <a:r>
              <a:rPr lang="en-GB" sz="3600" dirty="0">
                <a:solidFill>
                  <a:schemeClr val="bg1"/>
                </a:solidFill>
                <a:latin typeface="Twinkl SemiBold" pitchFamily="2" charset="0"/>
              </a:rPr>
              <a:t>Headlines</a:t>
            </a:r>
          </a:p>
        </p:txBody>
      </p:sp>
      <p:pic>
        <p:nvPicPr>
          <p:cNvPr id="4" name="Picture 3">
            <a:extLst>
              <a:ext uri="{FF2B5EF4-FFF2-40B4-BE49-F238E27FC236}">
                <a16:creationId xmlns:a16="http://schemas.microsoft.com/office/drawing/2014/main" id="{E13FF588-176B-41C9-8641-AF8E55EDB0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2079" y="2009870"/>
            <a:ext cx="3619841" cy="3568803"/>
          </a:xfrm>
          <a:prstGeom prst="rect">
            <a:avLst/>
          </a:prstGeom>
        </p:spPr>
      </p:pic>
      <p:sp>
        <p:nvSpPr>
          <p:cNvPr id="11" name="Rectangle 10">
            <a:extLst>
              <a:ext uri="{FF2B5EF4-FFF2-40B4-BE49-F238E27FC236}">
                <a16:creationId xmlns:a16="http://schemas.microsoft.com/office/drawing/2014/main" id="{5F913849-2DD3-409E-A92D-905DB05E87B0}"/>
              </a:ext>
            </a:extLst>
          </p:cNvPr>
          <p:cNvSpPr/>
          <p:nvPr/>
        </p:nvSpPr>
        <p:spPr>
          <a:xfrm>
            <a:off x="2390115" y="5793250"/>
            <a:ext cx="5998235" cy="246221"/>
          </a:xfrm>
          <a:prstGeom prst="rect">
            <a:avLst/>
          </a:prstGeom>
        </p:spPr>
        <p:txBody>
          <a:bodyPr wrap="square" lIns="0" tIns="0" rIns="0" bIns="0">
            <a:spAutoFit/>
          </a:bodyPr>
          <a:lstStyle/>
          <a:p>
            <a:r>
              <a:rPr lang="en-GB" sz="1600" dirty="0"/>
              <a:t>Global warming is in the news a lot. What do you know about it?</a:t>
            </a:r>
          </a:p>
        </p:txBody>
      </p:sp>
      <p:sp>
        <p:nvSpPr>
          <p:cNvPr id="5" name="Rectangle 4"/>
          <p:cNvSpPr/>
          <p:nvPr/>
        </p:nvSpPr>
        <p:spPr>
          <a:xfrm rot="386162">
            <a:off x="1656784" y="2600002"/>
            <a:ext cx="5998235" cy="1107996"/>
          </a:xfrm>
          <a:prstGeom prst="rect">
            <a:avLst/>
          </a:prstGeom>
        </p:spPr>
        <p:txBody>
          <a:bodyPr wrap="square" lIns="0" tIns="0" rIns="0" bIns="0">
            <a:spAutoFit/>
          </a:bodyPr>
          <a:lstStyle/>
          <a:p>
            <a:pPr algn="ctr"/>
            <a:r>
              <a:rPr lang="en-GB" sz="3600" dirty="0"/>
              <a:t>Global </a:t>
            </a:r>
          </a:p>
          <a:p>
            <a:pPr algn="ctr"/>
            <a:r>
              <a:rPr lang="en-GB" sz="3600" dirty="0"/>
              <a:t>Warming</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nextCondLst>
                <p:cond evt="onClick" delay="0">
                  <p:tgtEl>
                    <p:spTgt spid="3"/>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D24BF5-A89C-4D3E-8EBB-AF82B5C23FD5}"/>
              </a:ext>
            </a:extLst>
          </p:cNvPr>
          <p:cNvSpPr/>
          <p:nvPr/>
        </p:nvSpPr>
        <p:spPr>
          <a:xfrm>
            <a:off x="755650" y="4916032"/>
            <a:ext cx="7709340" cy="1167374"/>
          </a:xfrm>
          <a:prstGeom prst="rect">
            <a:avLst/>
          </a:prstGeom>
          <a:solidFill>
            <a:srgbClr val="0076B0"/>
          </a:solidFill>
        </p:spPr>
        <p:txBody>
          <a:bodyPr wrap="square" lIns="108000" tIns="0" rIns="3456000" bIns="0" anchor="ctr">
            <a:noAutofit/>
          </a:bodyPr>
          <a:lstStyle/>
          <a:p>
            <a:pPr>
              <a:spcBef>
                <a:spcPct val="0"/>
              </a:spcBef>
            </a:pPr>
            <a:r>
              <a:rPr lang="en-GB" altLang="en-US" sz="1600" dirty="0">
                <a:solidFill>
                  <a:schemeClr val="bg1"/>
                </a:solidFill>
              </a:rPr>
              <a:t>The rate of the increase in temperature is increasing. This means that in the next 100 years, the average temperature is likely to increase by more than 1°C.</a:t>
            </a:r>
          </a:p>
        </p:txBody>
      </p:sp>
      <p:sp>
        <p:nvSpPr>
          <p:cNvPr id="10" name="Rectangle 9">
            <a:extLst>
              <a:ext uri="{FF2B5EF4-FFF2-40B4-BE49-F238E27FC236}">
                <a16:creationId xmlns:a16="http://schemas.microsoft.com/office/drawing/2014/main" id="{03DB2B59-81B7-4247-9316-86417F4CD083}"/>
              </a:ext>
            </a:extLst>
          </p:cNvPr>
          <p:cNvSpPr/>
          <p:nvPr/>
        </p:nvSpPr>
        <p:spPr>
          <a:xfrm>
            <a:off x="755650" y="3282369"/>
            <a:ext cx="4558735" cy="1290407"/>
          </a:xfrm>
          <a:prstGeom prst="rect">
            <a:avLst/>
          </a:prstGeom>
          <a:solidFill>
            <a:schemeClr val="bg1"/>
          </a:solidFill>
          <a:ln w="28575">
            <a:solidFill>
              <a:srgbClr val="0076B0"/>
            </a:solidFill>
          </a:ln>
        </p:spPr>
        <p:txBody>
          <a:bodyPr wrap="square" lIns="108000" tIns="0" rIns="828000" bIns="0" anchor="ctr">
            <a:noAutofit/>
          </a:bodyPr>
          <a:lstStyle/>
          <a:p>
            <a:pPr>
              <a:spcBef>
                <a:spcPct val="0"/>
              </a:spcBef>
            </a:pPr>
            <a:r>
              <a:rPr lang="en-GB" altLang="en-US" sz="1600" dirty="0"/>
              <a:t>In the past century, the average temperature has risen by 1°C. This might not sound like very much, but this increase has had a huge impact on our planet.</a:t>
            </a:r>
          </a:p>
        </p:txBody>
      </p:sp>
      <p:sp>
        <p:nvSpPr>
          <p:cNvPr id="21" name="Title 20"/>
          <p:cNvSpPr>
            <a:spLocks noGrp="1"/>
          </p:cNvSpPr>
          <p:nvPr>
            <p:ph type="title"/>
          </p:nvPr>
        </p:nvSpPr>
        <p:spPr>
          <a:xfrm>
            <a:off x="443620" y="765175"/>
            <a:ext cx="8247707" cy="994306"/>
          </a:xfrm>
          <a:prstGeom prst="roundRect">
            <a:avLst>
              <a:gd name="adj" fmla="val 0"/>
            </a:avLst>
          </a:prstGeom>
          <a:solidFill>
            <a:srgbClr val="0076B0"/>
          </a:solidFill>
        </p:spPr>
        <p:txBody>
          <a:bodyPr/>
          <a:lstStyle/>
          <a:p>
            <a:r>
              <a:rPr lang="en-GB" sz="3600" dirty="0">
                <a:solidFill>
                  <a:schemeClr val="bg1"/>
                </a:solidFill>
                <a:latin typeface="Twinkl SemiBold" pitchFamily="2" charset="0"/>
              </a:rPr>
              <a:t>What Is Global Warming?</a:t>
            </a:r>
          </a:p>
        </p:txBody>
      </p:sp>
      <p:sp>
        <p:nvSpPr>
          <p:cNvPr id="8" name="Rectangle 7">
            <a:extLst>
              <a:ext uri="{FF2B5EF4-FFF2-40B4-BE49-F238E27FC236}">
                <a16:creationId xmlns:a16="http://schemas.microsoft.com/office/drawing/2014/main" id="{69F8F4F1-39BA-45E7-AF3F-90B2D1A1CC38}"/>
              </a:ext>
            </a:extLst>
          </p:cNvPr>
          <p:cNvSpPr/>
          <p:nvPr/>
        </p:nvSpPr>
        <p:spPr>
          <a:xfrm>
            <a:off x="755650" y="2045116"/>
            <a:ext cx="5464081" cy="984885"/>
          </a:xfrm>
          <a:prstGeom prst="rect">
            <a:avLst/>
          </a:prstGeom>
        </p:spPr>
        <p:txBody>
          <a:bodyPr wrap="square" lIns="108000" tIns="0" rIns="0" bIns="0">
            <a:spAutoFit/>
          </a:bodyPr>
          <a:lstStyle/>
          <a:p>
            <a:pPr>
              <a:spcBef>
                <a:spcPct val="0"/>
              </a:spcBef>
            </a:pPr>
            <a:r>
              <a:rPr lang="en-GB" altLang="en-US" sz="1600" dirty="0"/>
              <a:t>Global warming (a large part of climate change) </a:t>
            </a:r>
          </a:p>
          <a:p>
            <a:pPr>
              <a:spcBef>
                <a:spcPct val="0"/>
              </a:spcBef>
            </a:pPr>
            <a:r>
              <a:rPr lang="en-GB" altLang="en-US" sz="1600" dirty="0"/>
              <a:t>is the increase in temperature of Earth. Hotter </a:t>
            </a:r>
          </a:p>
          <a:p>
            <a:pPr>
              <a:spcBef>
                <a:spcPct val="0"/>
              </a:spcBef>
            </a:pPr>
            <a:r>
              <a:rPr lang="en-GB" altLang="en-US" sz="1600" dirty="0"/>
              <a:t>weather might sound lovely but the reality</a:t>
            </a:r>
          </a:p>
          <a:p>
            <a:pPr>
              <a:spcBef>
                <a:spcPct val="0"/>
              </a:spcBef>
            </a:pPr>
            <a:r>
              <a:rPr lang="en-GB" altLang="en-US" sz="1600" dirty="0"/>
              <a:t>is very different.</a:t>
            </a:r>
          </a:p>
        </p:txBody>
      </p:sp>
      <p:sp>
        <p:nvSpPr>
          <p:cNvPr id="2" name="Oval 1">
            <a:extLst>
              <a:ext uri="{FF2B5EF4-FFF2-40B4-BE49-F238E27FC236}">
                <a16:creationId xmlns:a16="http://schemas.microsoft.com/office/drawing/2014/main" id="{C90524E2-398B-4671-81D4-BE5F10BE3D22}"/>
              </a:ext>
            </a:extLst>
          </p:cNvPr>
          <p:cNvSpPr/>
          <p:nvPr/>
        </p:nvSpPr>
        <p:spPr>
          <a:xfrm>
            <a:off x="4572000" y="2045116"/>
            <a:ext cx="3816350" cy="3816350"/>
          </a:xfrm>
          <a:prstGeom prst="ellipse">
            <a:avLst/>
          </a:prstGeom>
          <a:solidFill>
            <a:schemeClr val="bg1"/>
          </a:solidFill>
          <a:ln w="38100">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05C35379-23E0-44D1-BBC8-CCF1AA2179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817" y="2362954"/>
            <a:ext cx="3234222" cy="3186010"/>
          </a:xfrm>
          <a:prstGeom prst="rect">
            <a:avLst/>
          </a:prstGeom>
        </p:spPr>
      </p:pic>
    </p:spTree>
    <p:extLst>
      <p:ext uri="{BB962C8B-B14F-4D97-AF65-F5344CB8AC3E}">
        <p14:creationId xmlns:p14="http://schemas.microsoft.com/office/powerpoint/2010/main" val="326116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DB2B59-81B7-4247-9316-86417F4CD083}"/>
              </a:ext>
            </a:extLst>
          </p:cNvPr>
          <p:cNvSpPr/>
          <p:nvPr/>
        </p:nvSpPr>
        <p:spPr>
          <a:xfrm>
            <a:off x="755650" y="2692553"/>
            <a:ext cx="7632700" cy="1290407"/>
          </a:xfrm>
          <a:prstGeom prst="rect">
            <a:avLst/>
          </a:prstGeom>
          <a:solidFill>
            <a:schemeClr val="bg1"/>
          </a:solidFill>
          <a:ln w="28575">
            <a:solidFill>
              <a:srgbClr val="0076B0"/>
            </a:solidFill>
          </a:ln>
        </p:spPr>
        <p:txBody>
          <a:bodyPr wrap="square" lIns="108000" tIns="0" rIns="108000" bIns="0" anchor="ctr">
            <a:noAutofit/>
          </a:bodyPr>
          <a:lstStyle/>
          <a:p>
            <a:pPr>
              <a:spcBef>
                <a:spcPct val="0"/>
              </a:spcBef>
            </a:pPr>
            <a:r>
              <a:rPr lang="en-GB" altLang="en-US" sz="1600" dirty="0"/>
              <a:t>Have you ever been in a greenhouse? Even on a cold day, the temperature inside a greenhouse will be warmer than outside. Sunlight goes through the glass and the heat is trapped inside. Greenhouse gases do the same thing, acting like a blanket around the Earth, keeping heat in. </a:t>
            </a:r>
          </a:p>
        </p:txBody>
      </p:sp>
      <p:sp>
        <p:nvSpPr>
          <p:cNvPr id="11" name="Rectangle 10">
            <a:extLst>
              <a:ext uri="{FF2B5EF4-FFF2-40B4-BE49-F238E27FC236}">
                <a16:creationId xmlns:a16="http://schemas.microsoft.com/office/drawing/2014/main" id="{6CD68A9E-91BF-4AD2-8C07-D22E9ABCE8E1}"/>
              </a:ext>
            </a:extLst>
          </p:cNvPr>
          <p:cNvSpPr/>
          <p:nvPr/>
        </p:nvSpPr>
        <p:spPr>
          <a:xfrm>
            <a:off x="755650" y="4137954"/>
            <a:ext cx="7709340" cy="1954871"/>
          </a:xfrm>
          <a:prstGeom prst="rect">
            <a:avLst/>
          </a:prstGeom>
          <a:solidFill>
            <a:srgbClr val="0076B0"/>
          </a:solidFill>
        </p:spPr>
        <p:txBody>
          <a:bodyPr wrap="square" lIns="108000" tIns="0" rIns="2340000" bIns="0" anchor="ctr">
            <a:noAutofit/>
          </a:bodyPr>
          <a:lstStyle/>
          <a:p>
            <a:pPr>
              <a:spcBef>
                <a:spcPct val="0"/>
              </a:spcBef>
            </a:pPr>
            <a:r>
              <a:rPr lang="en-GB" altLang="en-US" sz="1600" dirty="0">
                <a:solidFill>
                  <a:schemeClr val="bg1"/>
                </a:solidFill>
              </a:rPr>
              <a:t>Greenhouse gases occur naturally. The average global temperature is around 15°C. Without greenhouse gases, scientists estimate that the temperature would be -18 °C!</a:t>
            </a:r>
          </a:p>
          <a:p>
            <a:pPr>
              <a:spcBef>
                <a:spcPct val="0"/>
              </a:spcBef>
            </a:pPr>
            <a:endParaRPr lang="en-GB" altLang="en-US" sz="1600" dirty="0">
              <a:solidFill>
                <a:schemeClr val="bg1"/>
              </a:solidFill>
            </a:endParaRPr>
          </a:p>
          <a:p>
            <a:pPr>
              <a:spcBef>
                <a:spcPct val="0"/>
              </a:spcBef>
            </a:pPr>
            <a:r>
              <a:rPr lang="en-GB" altLang="en-US" sz="1600" dirty="0">
                <a:solidFill>
                  <a:schemeClr val="bg1"/>
                </a:solidFill>
              </a:rPr>
              <a:t>However, human activity is causing more greenhouse gases, which means the temperature is increasing </a:t>
            </a:r>
            <a:br>
              <a:rPr lang="en-GB" altLang="en-US" sz="1600" dirty="0">
                <a:solidFill>
                  <a:schemeClr val="bg1"/>
                </a:solidFill>
              </a:rPr>
            </a:br>
            <a:r>
              <a:rPr lang="en-GB" altLang="en-US" sz="1600" dirty="0">
                <a:solidFill>
                  <a:schemeClr val="bg1"/>
                </a:solidFill>
              </a:rPr>
              <a:t>by too much.  </a:t>
            </a:r>
          </a:p>
        </p:txBody>
      </p:sp>
      <p:pic>
        <p:nvPicPr>
          <p:cNvPr id="6" name="Picture 5">
            <a:extLst>
              <a:ext uri="{FF2B5EF4-FFF2-40B4-BE49-F238E27FC236}">
                <a16:creationId xmlns:a16="http://schemas.microsoft.com/office/drawing/2014/main" id="{C28D8801-56EA-48AA-8993-2D9A70E089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44" r="14644"/>
          <a:stretch/>
        </p:blipFill>
        <p:spPr>
          <a:xfrm>
            <a:off x="6078005" y="3761244"/>
            <a:ext cx="2289108" cy="2289108"/>
          </a:xfrm>
          <a:prstGeom prst="flowChartConnector">
            <a:avLst/>
          </a:prstGeom>
        </p:spPr>
      </p:pic>
      <p:sp>
        <p:nvSpPr>
          <p:cNvPr id="21" name="Title 20"/>
          <p:cNvSpPr>
            <a:spLocks noGrp="1"/>
          </p:cNvSpPr>
          <p:nvPr>
            <p:ph type="title"/>
          </p:nvPr>
        </p:nvSpPr>
        <p:spPr>
          <a:xfrm>
            <a:off x="443620" y="765175"/>
            <a:ext cx="8247707" cy="994306"/>
          </a:xfrm>
          <a:prstGeom prst="roundRect">
            <a:avLst>
              <a:gd name="adj" fmla="val 0"/>
            </a:avLst>
          </a:prstGeom>
          <a:solidFill>
            <a:srgbClr val="0076B0"/>
          </a:solidFill>
        </p:spPr>
        <p:txBody>
          <a:bodyPr/>
          <a:lstStyle/>
          <a:p>
            <a:r>
              <a:rPr lang="en-GB" sz="3600" dirty="0">
                <a:solidFill>
                  <a:schemeClr val="bg1"/>
                </a:solidFill>
                <a:latin typeface="Twinkl SemiBold" pitchFamily="2" charset="0"/>
              </a:rPr>
              <a:t>What Causes Global Warming?</a:t>
            </a:r>
          </a:p>
        </p:txBody>
      </p:sp>
      <p:sp>
        <p:nvSpPr>
          <p:cNvPr id="8" name="Rectangle 7">
            <a:extLst>
              <a:ext uri="{FF2B5EF4-FFF2-40B4-BE49-F238E27FC236}">
                <a16:creationId xmlns:a16="http://schemas.microsoft.com/office/drawing/2014/main" id="{69F8F4F1-39BA-45E7-AF3F-90B2D1A1CC38}"/>
              </a:ext>
            </a:extLst>
          </p:cNvPr>
          <p:cNvSpPr/>
          <p:nvPr/>
        </p:nvSpPr>
        <p:spPr>
          <a:xfrm>
            <a:off x="755650" y="2045116"/>
            <a:ext cx="7632700" cy="492443"/>
          </a:xfrm>
          <a:prstGeom prst="rect">
            <a:avLst/>
          </a:prstGeom>
        </p:spPr>
        <p:txBody>
          <a:bodyPr wrap="square" lIns="108000" tIns="0" rIns="0" bIns="0">
            <a:spAutoFit/>
          </a:bodyPr>
          <a:lstStyle/>
          <a:p>
            <a:pPr>
              <a:spcBef>
                <a:spcPct val="0"/>
              </a:spcBef>
            </a:pPr>
            <a:r>
              <a:rPr lang="en-GB" altLang="en-US" sz="1600" dirty="0"/>
              <a:t>Global warming is caused by greenhouse gases. These gases include carbon dioxide, ozone, methane and water vapour.</a:t>
            </a:r>
          </a:p>
        </p:txBody>
      </p:sp>
      <p:sp>
        <p:nvSpPr>
          <p:cNvPr id="9" name="Oval 8">
            <a:extLst>
              <a:ext uri="{FF2B5EF4-FFF2-40B4-BE49-F238E27FC236}">
                <a16:creationId xmlns:a16="http://schemas.microsoft.com/office/drawing/2014/main" id="{C064BA55-CCBD-486A-BB96-D34C9EB3FFAB}"/>
              </a:ext>
            </a:extLst>
          </p:cNvPr>
          <p:cNvSpPr/>
          <p:nvPr/>
        </p:nvSpPr>
        <p:spPr>
          <a:xfrm>
            <a:off x="6056769" y="3761244"/>
            <a:ext cx="2331581" cy="2331581"/>
          </a:xfrm>
          <a:prstGeom prst="ellipse">
            <a:avLst/>
          </a:prstGeom>
          <a:noFill/>
          <a:ln w="38100">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4169CF9C-D7AC-4C1A-B597-BA3B4CA703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9678" y="3761244"/>
            <a:ext cx="2764572" cy="1954871"/>
          </a:xfrm>
          <a:prstGeom prst="rect">
            <a:avLst/>
          </a:prstGeom>
        </p:spPr>
      </p:pic>
    </p:spTree>
    <p:extLst>
      <p:ext uri="{BB962C8B-B14F-4D97-AF65-F5344CB8AC3E}">
        <p14:creationId xmlns:p14="http://schemas.microsoft.com/office/powerpoint/2010/main" val="3603216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B2022C-2C3E-4A91-822E-D87210D94573}"/>
              </a:ext>
            </a:extLst>
          </p:cNvPr>
          <p:cNvSpPr/>
          <p:nvPr/>
        </p:nvSpPr>
        <p:spPr>
          <a:xfrm>
            <a:off x="755650" y="3808080"/>
            <a:ext cx="6894528" cy="2284746"/>
          </a:xfrm>
          <a:prstGeom prst="rect">
            <a:avLst/>
          </a:prstGeom>
          <a:solidFill>
            <a:srgbClr val="0076B0"/>
          </a:solidFill>
        </p:spPr>
        <p:txBody>
          <a:bodyPr wrap="square" lIns="108000" tIns="0" rIns="3276000" bIns="0" anchor="ctr">
            <a:noAutofit/>
          </a:bodyPr>
          <a:lstStyle/>
          <a:p>
            <a:pPr>
              <a:spcBef>
                <a:spcPct val="0"/>
              </a:spcBef>
            </a:pPr>
            <a:r>
              <a:rPr lang="en-GB" altLang="en-US" sz="1600" dirty="0">
                <a:solidFill>
                  <a:schemeClr val="bg1"/>
                </a:solidFill>
              </a:rPr>
              <a:t>They are burnt in power stations to make electricity and are used to run cars. </a:t>
            </a:r>
          </a:p>
          <a:p>
            <a:pPr>
              <a:spcBef>
                <a:spcPct val="0"/>
              </a:spcBef>
            </a:pPr>
            <a:endParaRPr lang="en-GB" altLang="en-US" sz="1600" dirty="0">
              <a:solidFill>
                <a:schemeClr val="bg1"/>
              </a:solidFill>
            </a:endParaRPr>
          </a:p>
          <a:p>
            <a:pPr>
              <a:spcBef>
                <a:spcPct val="0"/>
              </a:spcBef>
            </a:pPr>
            <a:r>
              <a:rPr lang="en-GB" altLang="en-US" sz="1600" dirty="0">
                <a:solidFill>
                  <a:schemeClr val="bg1"/>
                </a:solidFill>
              </a:rPr>
              <a:t>When fossil fuels are burnt, carbon dioxide is released. Carbon dioxide is a greenhouse gas.</a:t>
            </a:r>
          </a:p>
        </p:txBody>
      </p:sp>
      <p:pic>
        <p:nvPicPr>
          <p:cNvPr id="2050" name="Picture 2" descr="Smoke Coming Out of Pipe">
            <a:extLst>
              <a:ext uri="{FF2B5EF4-FFF2-40B4-BE49-F238E27FC236}">
                <a16:creationId xmlns:a16="http://schemas.microsoft.com/office/drawing/2014/main" id="{B69082BA-D002-40B7-BA3D-383A8138A8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033" t="6106" r="17520" b="701"/>
          <a:stretch/>
        </p:blipFill>
        <p:spPr bwMode="auto">
          <a:xfrm>
            <a:off x="4571999" y="1699361"/>
            <a:ext cx="3816351" cy="4393464"/>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20"/>
          <p:cNvSpPr>
            <a:spLocks noGrp="1"/>
          </p:cNvSpPr>
          <p:nvPr>
            <p:ph type="title"/>
          </p:nvPr>
        </p:nvSpPr>
        <p:spPr>
          <a:xfrm>
            <a:off x="443620" y="765175"/>
            <a:ext cx="8247707" cy="994306"/>
          </a:xfrm>
          <a:prstGeom prst="roundRect">
            <a:avLst>
              <a:gd name="adj" fmla="val 0"/>
            </a:avLst>
          </a:prstGeom>
          <a:solidFill>
            <a:srgbClr val="0076B0"/>
          </a:solidFill>
        </p:spPr>
        <p:txBody>
          <a:bodyPr/>
          <a:lstStyle/>
          <a:p>
            <a:r>
              <a:rPr lang="en-GB" sz="3600" dirty="0">
                <a:solidFill>
                  <a:schemeClr val="bg1"/>
                </a:solidFill>
                <a:latin typeface="Twinkl SemiBold" pitchFamily="2" charset="0"/>
              </a:rPr>
              <a:t>Humans Make Pollution</a:t>
            </a:r>
          </a:p>
        </p:txBody>
      </p:sp>
      <p:sp>
        <p:nvSpPr>
          <p:cNvPr id="8" name="Rectangle 7">
            <a:extLst>
              <a:ext uri="{FF2B5EF4-FFF2-40B4-BE49-F238E27FC236}">
                <a16:creationId xmlns:a16="http://schemas.microsoft.com/office/drawing/2014/main" id="{69F8F4F1-39BA-45E7-AF3F-90B2D1A1CC38}"/>
              </a:ext>
            </a:extLst>
          </p:cNvPr>
          <p:cNvSpPr/>
          <p:nvPr/>
        </p:nvSpPr>
        <p:spPr>
          <a:xfrm>
            <a:off x="755650" y="2045116"/>
            <a:ext cx="3513372" cy="1477328"/>
          </a:xfrm>
          <a:prstGeom prst="rect">
            <a:avLst/>
          </a:prstGeom>
        </p:spPr>
        <p:txBody>
          <a:bodyPr wrap="square" lIns="108000" tIns="0" rIns="0" bIns="0">
            <a:spAutoFit/>
          </a:bodyPr>
          <a:lstStyle/>
          <a:p>
            <a:pPr>
              <a:spcBef>
                <a:spcPct val="0"/>
              </a:spcBef>
            </a:pPr>
            <a:r>
              <a:rPr lang="en-GB" altLang="en-US" sz="1600" dirty="0"/>
              <a:t>Human activity that has increased levels of greenhouse gases include the use of fossil fuels. </a:t>
            </a:r>
          </a:p>
          <a:p>
            <a:pPr>
              <a:spcBef>
                <a:spcPct val="0"/>
              </a:spcBef>
            </a:pPr>
            <a:endParaRPr lang="en-GB" altLang="en-US" sz="1600" dirty="0"/>
          </a:p>
          <a:p>
            <a:pPr>
              <a:spcBef>
                <a:spcPct val="0"/>
              </a:spcBef>
            </a:pPr>
            <a:r>
              <a:rPr lang="en-GB" altLang="en-US" sz="1600" dirty="0"/>
              <a:t>Fossil fuels are things such as coal, gas and oil. </a:t>
            </a:r>
          </a:p>
        </p:txBody>
      </p:sp>
    </p:spTree>
    <p:extLst>
      <p:ext uri="{BB962C8B-B14F-4D97-AF65-F5344CB8AC3E}">
        <p14:creationId xmlns:p14="http://schemas.microsoft.com/office/powerpoint/2010/main" val="2587048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3620" y="765175"/>
            <a:ext cx="8247707" cy="994306"/>
          </a:xfrm>
          <a:prstGeom prst="roundRect">
            <a:avLst>
              <a:gd name="adj" fmla="val 0"/>
            </a:avLst>
          </a:prstGeom>
          <a:solidFill>
            <a:srgbClr val="0076B0"/>
          </a:solidFill>
        </p:spPr>
        <p:txBody>
          <a:bodyPr/>
          <a:lstStyle/>
          <a:p>
            <a:r>
              <a:rPr lang="en-GB" sz="3600" dirty="0">
                <a:solidFill>
                  <a:schemeClr val="bg1"/>
                </a:solidFill>
                <a:latin typeface="Twinkl SemiBold" pitchFamily="2" charset="0"/>
              </a:rPr>
              <a:t>Humans Cut-Down Trees</a:t>
            </a:r>
          </a:p>
        </p:txBody>
      </p:sp>
      <p:sp>
        <p:nvSpPr>
          <p:cNvPr id="8" name="Rectangle 7">
            <a:extLst>
              <a:ext uri="{FF2B5EF4-FFF2-40B4-BE49-F238E27FC236}">
                <a16:creationId xmlns:a16="http://schemas.microsoft.com/office/drawing/2014/main" id="{69F8F4F1-39BA-45E7-AF3F-90B2D1A1CC38}"/>
              </a:ext>
            </a:extLst>
          </p:cNvPr>
          <p:cNvSpPr/>
          <p:nvPr/>
        </p:nvSpPr>
        <p:spPr>
          <a:xfrm>
            <a:off x="755650" y="2045116"/>
            <a:ext cx="7632700" cy="738664"/>
          </a:xfrm>
          <a:prstGeom prst="rect">
            <a:avLst/>
          </a:prstGeom>
        </p:spPr>
        <p:txBody>
          <a:bodyPr wrap="square" lIns="108000" tIns="0" rIns="0" bIns="0">
            <a:spAutoFit/>
          </a:bodyPr>
          <a:lstStyle/>
          <a:p>
            <a:pPr>
              <a:spcBef>
                <a:spcPct val="0"/>
              </a:spcBef>
            </a:pPr>
            <a:r>
              <a:rPr lang="en-GB" altLang="en-US" sz="1600" dirty="0"/>
              <a:t>Deforestation (cutting down huge areas of trees for different reasons, such as using the wood for fuel, building houses or factories) is another cause. Trees absorb carbon dioxide. Fewer trees means more carbon dioxide in the atmosphere.</a:t>
            </a:r>
          </a:p>
        </p:txBody>
      </p:sp>
      <p:pic>
        <p:nvPicPr>
          <p:cNvPr id="3" name="Picture 2">
            <a:extLst>
              <a:ext uri="{FF2B5EF4-FFF2-40B4-BE49-F238E27FC236}">
                <a16:creationId xmlns:a16="http://schemas.microsoft.com/office/drawing/2014/main" id="{E2E76BA2-7BD3-4339-9A5B-E4FB103706DE}"/>
              </a:ext>
            </a:extLst>
          </p:cNvPr>
          <p:cNvPicPr>
            <a:picLocks noChangeAspect="1"/>
          </p:cNvPicPr>
          <p:nvPr/>
        </p:nvPicPr>
        <p:blipFill rotWithShape="1">
          <a:blip r:embed="rId2">
            <a:extLst>
              <a:ext uri="{28A0092B-C50C-407E-A947-70E740481C1C}">
                <a14:useLocalDpi xmlns:a14="http://schemas.microsoft.com/office/drawing/2010/main" val="0"/>
              </a:ext>
            </a:extLst>
          </a:blip>
          <a:srcRect l="7171" r="8968" b="1045"/>
          <a:stretch/>
        </p:blipFill>
        <p:spPr>
          <a:xfrm>
            <a:off x="443620" y="3026734"/>
            <a:ext cx="4128380" cy="3281992"/>
          </a:xfrm>
          <a:prstGeom prst="rect">
            <a:avLst/>
          </a:prstGeom>
        </p:spPr>
      </p:pic>
      <p:pic>
        <p:nvPicPr>
          <p:cNvPr id="13" name="Picture 12">
            <a:extLst>
              <a:ext uri="{FF2B5EF4-FFF2-40B4-BE49-F238E27FC236}">
                <a16:creationId xmlns:a16="http://schemas.microsoft.com/office/drawing/2014/main" id="{3F76CCD1-0B7E-4A7F-9617-2456584A6D02}"/>
              </a:ext>
            </a:extLst>
          </p:cNvPr>
          <p:cNvPicPr>
            <a:picLocks noChangeAspect="1"/>
          </p:cNvPicPr>
          <p:nvPr/>
        </p:nvPicPr>
        <p:blipFill rotWithShape="1">
          <a:blip r:embed="rId2">
            <a:extLst>
              <a:ext uri="{28A0092B-C50C-407E-A947-70E740481C1C}">
                <a14:useLocalDpi xmlns:a14="http://schemas.microsoft.com/office/drawing/2010/main" val="0"/>
              </a:ext>
            </a:extLst>
          </a:blip>
          <a:srcRect l="7171" r="8968" b="1045"/>
          <a:stretch/>
        </p:blipFill>
        <p:spPr>
          <a:xfrm flipH="1">
            <a:off x="4571999" y="3026733"/>
            <a:ext cx="4119327" cy="3281992"/>
          </a:xfrm>
          <a:prstGeom prst="rect">
            <a:avLst/>
          </a:prstGeom>
        </p:spPr>
      </p:pic>
    </p:spTree>
    <p:extLst>
      <p:ext uri="{BB962C8B-B14F-4D97-AF65-F5344CB8AC3E}">
        <p14:creationId xmlns:p14="http://schemas.microsoft.com/office/powerpoint/2010/main" val="175963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C85503-D55B-4EB3-B8C2-EDF437757515}"/>
              </a:ext>
            </a:extLst>
          </p:cNvPr>
          <p:cNvSpPr/>
          <p:nvPr/>
        </p:nvSpPr>
        <p:spPr>
          <a:xfrm>
            <a:off x="755650" y="2853256"/>
            <a:ext cx="6315106" cy="1928858"/>
          </a:xfrm>
          <a:prstGeom prst="rect">
            <a:avLst/>
          </a:prstGeom>
          <a:solidFill>
            <a:srgbClr val="0076B0"/>
          </a:solidFill>
        </p:spPr>
        <p:txBody>
          <a:bodyPr wrap="square" lIns="108000" tIns="0" rIns="1980000" bIns="0" anchor="ctr">
            <a:noAutofit/>
          </a:bodyPr>
          <a:lstStyle/>
          <a:p>
            <a:pPr>
              <a:spcBef>
                <a:spcPct val="0"/>
              </a:spcBef>
            </a:pPr>
            <a:r>
              <a:rPr lang="en-GB" altLang="en-US" sz="1600" dirty="0">
                <a:solidFill>
                  <a:schemeClr val="bg1"/>
                </a:solidFill>
              </a:rPr>
              <a:t>Animals, such as cows, release a greenhouse gas called methane when they burp and break wind (that’s the polite term for it, you can probably think of other terms).</a:t>
            </a:r>
          </a:p>
          <a:p>
            <a:pPr>
              <a:spcBef>
                <a:spcPct val="0"/>
              </a:spcBef>
            </a:pPr>
            <a:r>
              <a:rPr lang="en-GB" altLang="en-US" sz="1600" dirty="0">
                <a:solidFill>
                  <a:schemeClr val="bg1"/>
                </a:solidFill>
              </a:rPr>
              <a:t>Fertilisers that farmers use to help plants grow well and pesticides to keep insects away release greenhouse gases.</a:t>
            </a:r>
          </a:p>
        </p:txBody>
      </p:sp>
      <p:pic>
        <p:nvPicPr>
          <p:cNvPr id="3076" name="Picture 4" descr="Cow, Landscape, Grass, Field, Prairie, Nature Fields">
            <a:extLst>
              <a:ext uri="{FF2B5EF4-FFF2-40B4-BE49-F238E27FC236}">
                <a16:creationId xmlns:a16="http://schemas.microsoft.com/office/drawing/2014/main" id="{B4557C36-5025-4376-800B-A9C5016411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622" r="10816"/>
          <a:stretch/>
        </p:blipFill>
        <p:spPr bwMode="auto">
          <a:xfrm>
            <a:off x="5069941" y="2774416"/>
            <a:ext cx="3318409" cy="3318409"/>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21" name="Title 20"/>
          <p:cNvSpPr>
            <a:spLocks noGrp="1"/>
          </p:cNvSpPr>
          <p:nvPr>
            <p:ph type="title"/>
          </p:nvPr>
        </p:nvSpPr>
        <p:spPr>
          <a:xfrm>
            <a:off x="443620" y="765175"/>
            <a:ext cx="8247707" cy="994306"/>
          </a:xfrm>
          <a:prstGeom prst="roundRect">
            <a:avLst>
              <a:gd name="adj" fmla="val 0"/>
            </a:avLst>
          </a:prstGeom>
          <a:solidFill>
            <a:srgbClr val="0076B0"/>
          </a:solidFill>
        </p:spPr>
        <p:txBody>
          <a:bodyPr/>
          <a:lstStyle/>
          <a:p>
            <a:r>
              <a:rPr lang="en-GB" sz="3600" dirty="0">
                <a:solidFill>
                  <a:schemeClr val="bg1"/>
                </a:solidFill>
                <a:latin typeface="Twinkl SemiBold" pitchFamily="2" charset="0"/>
              </a:rPr>
              <a:t>Humans Produce Food</a:t>
            </a:r>
          </a:p>
        </p:txBody>
      </p:sp>
      <p:sp>
        <p:nvSpPr>
          <p:cNvPr id="8" name="Rectangle 7">
            <a:extLst>
              <a:ext uri="{FF2B5EF4-FFF2-40B4-BE49-F238E27FC236}">
                <a16:creationId xmlns:a16="http://schemas.microsoft.com/office/drawing/2014/main" id="{69F8F4F1-39BA-45E7-AF3F-90B2D1A1CC38}"/>
              </a:ext>
            </a:extLst>
          </p:cNvPr>
          <p:cNvSpPr/>
          <p:nvPr/>
        </p:nvSpPr>
        <p:spPr>
          <a:xfrm>
            <a:off x="755650" y="1974194"/>
            <a:ext cx="7632700" cy="738664"/>
          </a:xfrm>
          <a:prstGeom prst="rect">
            <a:avLst/>
          </a:prstGeom>
        </p:spPr>
        <p:txBody>
          <a:bodyPr wrap="square" lIns="108000" tIns="0" rIns="0" bIns="0">
            <a:spAutoFit/>
          </a:bodyPr>
          <a:lstStyle/>
          <a:p>
            <a:pPr>
              <a:spcBef>
                <a:spcPct val="0"/>
              </a:spcBef>
            </a:pPr>
            <a:r>
              <a:rPr lang="en-GB" altLang="en-US" sz="1600" dirty="0"/>
              <a:t>Farming is important and without it we wouldn’t have food. However, some types of farming are contributing to global warming because of the greenhouse gases they produce. </a:t>
            </a:r>
          </a:p>
        </p:txBody>
      </p:sp>
      <p:sp>
        <p:nvSpPr>
          <p:cNvPr id="9" name="Oval 8">
            <a:extLst>
              <a:ext uri="{FF2B5EF4-FFF2-40B4-BE49-F238E27FC236}">
                <a16:creationId xmlns:a16="http://schemas.microsoft.com/office/drawing/2014/main" id="{D12BF968-054C-4C13-A29E-B5C525095CD7}"/>
              </a:ext>
            </a:extLst>
          </p:cNvPr>
          <p:cNvSpPr/>
          <p:nvPr/>
        </p:nvSpPr>
        <p:spPr>
          <a:xfrm>
            <a:off x="5069941" y="2778943"/>
            <a:ext cx="3313882" cy="3313882"/>
          </a:xfrm>
          <a:prstGeom prst="ellipse">
            <a:avLst/>
          </a:prstGeom>
          <a:noFill/>
          <a:ln w="38100">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B5F0EEA-7061-4BC0-A422-E2C7BD851276}"/>
              </a:ext>
            </a:extLst>
          </p:cNvPr>
          <p:cNvSpPr/>
          <p:nvPr/>
        </p:nvSpPr>
        <p:spPr>
          <a:xfrm>
            <a:off x="755649" y="4922513"/>
            <a:ext cx="4739803" cy="1231106"/>
          </a:xfrm>
          <a:prstGeom prst="rect">
            <a:avLst/>
          </a:prstGeom>
        </p:spPr>
        <p:txBody>
          <a:bodyPr wrap="square" lIns="108000" tIns="0" rIns="0" bIns="0">
            <a:spAutoFit/>
          </a:bodyPr>
          <a:lstStyle/>
          <a:p>
            <a:pPr>
              <a:spcBef>
                <a:spcPct val="0"/>
              </a:spcBef>
            </a:pPr>
            <a:r>
              <a:rPr lang="en-GB" altLang="en-US" sz="1600" dirty="0"/>
              <a:t>The world’s population is over 7 billion and it </a:t>
            </a:r>
          </a:p>
          <a:p>
            <a:pPr>
              <a:spcBef>
                <a:spcPct val="0"/>
              </a:spcBef>
            </a:pPr>
            <a:r>
              <a:rPr lang="en-GB" altLang="en-US" sz="1600" dirty="0"/>
              <a:t>is continuing to grow at a fast rate. This means </a:t>
            </a:r>
          </a:p>
          <a:p>
            <a:pPr>
              <a:spcBef>
                <a:spcPct val="0"/>
              </a:spcBef>
            </a:pPr>
            <a:r>
              <a:rPr lang="en-GB" altLang="en-US" sz="1600" dirty="0"/>
              <a:t>more food is needed, so more farming is done. </a:t>
            </a:r>
          </a:p>
          <a:p>
            <a:pPr>
              <a:spcBef>
                <a:spcPct val="0"/>
              </a:spcBef>
            </a:pPr>
            <a:r>
              <a:rPr lang="en-GB" altLang="en-US" sz="1600" dirty="0"/>
              <a:t>This means even more greenhouse gases are </a:t>
            </a:r>
          </a:p>
          <a:p>
            <a:pPr>
              <a:spcBef>
                <a:spcPct val="0"/>
              </a:spcBef>
            </a:pPr>
            <a:r>
              <a:rPr lang="en-GB" altLang="en-US" sz="1600" dirty="0"/>
              <a:t>being produced.</a:t>
            </a:r>
          </a:p>
        </p:txBody>
      </p:sp>
    </p:spTree>
    <p:extLst>
      <p:ext uri="{BB962C8B-B14F-4D97-AF65-F5344CB8AC3E}">
        <p14:creationId xmlns:p14="http://schemas.microsoft.com/office/powerpoint/2010/main" val="3762564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3620" y="765175"/>
            <a:ext cx="8247707" cy="903123"/>
          </a:xfrm>
          <a:prstGeom prst="roundRect">
            <a:avLst>
              <a:gd name="adj" fmla="val 0"/>
            </a:avLst>
          </a:prstGeom>
          <a:solidFill>
            <a:srgbClr val="0076B0"/>
          </a:solidFill>
        </p:spPr>
        <p:txBody>
          <a:bodyPr/>
          <a:lstStyle/>
          <a:p>
            <a:pPr algn="ctr"/>
            <a:r>
              <a:rPr lang="en-GB" sz="3000" dirty="0">
                <a:solidFill>
                  <a:schemeClr val="bg1"/>
                </a:solidFill>
                <a:latin typeface="Twinkl SemiBold" pitchFamily="2" charset="0"/>
              </a:rPr>
              <a:t>How Is Farming Tackling Climate Change?</a:t>
            </a:r>
          </a:p>
        </p:txBody>
      </p:sp>
      <p:sp>
        <p:nvSpPr>
          <p:cNvPr id="8" name="Rectangle 7">
            <a:extLst>
              <a:ext uri="{FF2B5EF4-FFF2-40B4-BE49-F238E27FC236}">
                <a16:creationId xmlns:a16="http://schemas.microsoft.com/office/drawing/2014/main" id="{69F8F4F1-39BA-45E7-AF3F-90B2D1A1CC38}"/>
              </a:ext>
            </a:extLst>
          </p:cNvPr>
          <p:cNvSpPr/>
          <p:nvPr/>
        </p:nvSpPr>
        <p:spPr>
          <a:xfrm>
            <a:off x="755649" y="1830024"/>
            <a:ext cx="7628173" cy="492443"/>
          </a:xfrm>
          <a:prstGeom prst="rect">
            <a:avLst/>
          </a:prstGeom>
        </p:spPr>
        <p:txBody>
          <a:bodyPr wrap="square" lIns="108000" tIns="0" rIns="0" bIns="0">
            <a:spAutoFit/>
          </a:bodyPr>
          <a:lstStyle/>
          <a:p>
            <a:pPr>
              <a:spcBef>
                <a:spcPct val="0"/>
              </a:spcBef>
            </a:pPr>
            <a:r>
              <a:rPr lang="en-GB" altLang="en-US" sz="1600" dirty="0"/>
              <a:t>The farming industry have developed a Greenhouse Gas Action Plan that aims to reduce greenhouse gas.</a:t>
            </a:r>
          </a:p>
        </p:txBody>
      </p:sp>
      <p:sp>
        <p:nvSpPr>
          <p:cNvPr id="11" name="Rectangle 10">
            <a:extLst>
              <a:ext uri="{FF2B5EF4-FFF2-40B4-BE49-F238E27FC236}">
                <a16:creationId xmlns:a16="http://schemas.microsoft.com/office/drawing/2014/main" id="{69F8F4F1-39BA-45E7-AF3F-90B2D1A1CC38}"/>
              </a:ext>
            </a:extLst>
          </p:cNvPr>
          <p:cNvSpPr/>
          <p:nvPr/>
        </p:nvSpPr>
        <p:spPr>
          <a:xfrm>
            <a:off x="755650" y="2401405"/>
            <a:ext cx="6873316" cy="464331"/>
          </a:xfrm>
          <a:prstGeom prst="rect">
            <a:avLst/>
          </a:prstGeom>
          <a:solidFill>
            <a:srgbClr val="FFC000"/>
          </a:solidFill>
        </p:spPr>
        <p:txBody>
          <a:bodyPr wrap="square" lIns="108000" tIns="108000" rIns="108000" bIns="108000">
            <a:spAutoFit/>
          </a:bodyPr>
          <a:lstStyle/>
          <a:p>
            <a:pPr>
              <a:spcBef>
                <a:spcPct val="0"/>
              </a:spcBef>
            </a:pPr>
            <a:r>
              <a:rPr lang="en-GB" altLang="en-US" sz="1600" dirty="0"/>
              <a:t>Farmers are tackling climate change in a number of ways </a:t>
            </a:r>
          </a:p>
        </p:txBody>
      </p:sp>
      <p:sp>
        <p:nvSpPr>
          <p:cNvPr id="2" name="Rectangle 1"/>
          <p:cNvSpPr/>
          <p:nvPr/>
        </p:nvSpPr>
        <p:spPr>
          <a:xfrm>
            <a:off x="755649" y="2937522"/>
            <a:ext cx="4920532" cy="2346385"/>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spcBef>
                <a:spcPct val="0"/>
              </a:spcBef>
            </a:pPr>
            <a:r>
              <a:rPr lang="en-GB" altLang="en-US" dirty="0">
                <a:solidFill>
                  <a:sysClr val="windowText" lastClr="000000"/>
                </a:solidFill>
              </a:rPr>
              <a:t>Drones can be used to help farmers identify areas in fields that need treating for issues, such as weeds. The drone can target a certain area of the field where the problem is. </a:t>
            </a:r>
          </a:p>
        </p:txBody>
      </p:sp>
      <p:sp>
        <p:nvSpPr>
          <p:cNvPr id="15" name="Rectangle 14"/>
          <p:cNvSpPr/>
          <p:nvPr/>
        </p:nvSpPr>
        <p:spPr>
          <a:xfrm>
            <a:off x="755649" y="2937522"/>
            <a:ext cx="4920532" cy="2346385"/>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spcBef>
                <a:spcPct val="0"/>
              </a:spcBef>
            </a:pPr>
            <a:r>
              <a:rPr lang="en-GB" altLang="en-US" dirty="0">
                <a:solidFill>
                  <a:sysClr val="windowText" lastClr="000000"/>
                </a:solidFill>
              </a:rPr>
              <a:t>Battery-powered robots are being developed that will apply pesticides and fertilisers and sow seeds. Because the seeds are being applied one at a time, the need for ploughing will be reduced. Large-scale ploughing disturbs the top layer of soil and this releases a lot of carbon dioxide.</a:t>
            </a:r>
          </a:p>
        </p:txBody>
      </p:sp>
      <p:sp>
        <p:nvSpPr>
          <p:cNvPr id="16" name="Rectangle 15"/>
          <p:cNvSpPr/>
          <p:nvPr/>
        </p:nvSpPr>
        <p:spPr>
          <a:xfrm>
            <a:off x="755649" y="2937522"/>
            <a:ext cx="4920532" cy="2346385"/>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spcBef>
                <a:spcPct val="0"/>
              </a:spcBef>
            </a:pPr>
            <a:r>
              <a:rPr lang="en-GB" altLang="en-US" dirty="0">
                <a:solidFill>
                  <a:sysClr val="windowText" lastClr="000000"/>
                </a:solidFill>
              </a:rPr>
              <a:t>Farmers are also planting more trees and growing bigger hedgerows. Plants absorb carbon dioxide and produce oxygen as part of a process called photosynthesis.</a:t>
            </a:r>
          </a:p>
        </p:txBody>
      </p:sp>
      <p:pic>
        <p:nvPicPr>
          <p:cNvPr id="3076" name="Picture 4" descr="Cow, Landscape, Grass, Field, Prairie, Nature Fields">
            <a:extLst>
              <a:ext uri="{FF2B5EF4-FFF2-40B4-BE49-F238E27FC236}">
                <a16:creationId xmlns:a16="http://schemas.microsoft.com/office/drawing/2014/main" id="{B4557C36-5025-4376-800B-A9C5016411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622" r="10816"/>
          <a:stretch/>
        </p:blipFill>
        <p:spPr bwMode="auto">
          <a:xfrm>
            <a:off x="5902390" y="2420833"/>
            <a:ext cx="3081183" cy="3081183"/>
          </a:xfrm>
          <a:prstGeom prst="flowChartConnector">
            <a:avLst/>
          </a:prstGeom>
          <a:noFill/>
          <a:ln w="38100">
            <a:solidFill>
              <a:srgbClr val="0076B0"/>
            </a:solidFill>
          </a:ln>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69F8F4F1-39BA-45E7-AF3F-90B2D1A1CC38}"/>
              </a:ext>
            </a:extLst>
          </p:cNvPr>
          <p:cNvSpPr/>
          <p:nvPr/>
        </p:nvSpPr>
        <p:spPr>
          <a:xfrm>
            <a:off x="755650" y="5382273"/>
            <a:ext cx="7628172" cy="710552"/>
          </a:xfrm>
          <a:prstGeom prst="rect">
            <a:avLst/>
          </a:prstGeom>
          <a:solidFill>
            <a:srgbClr val="FFC000"/>
          </a:solidFill>
          <a:ln w="38100">
            <a:solidFill>
              <a:schemeClr val="bg1"/>
            </a:solidFill>
          </a:ln>
        </p:spPr>
        <p:txBody>
          <a:bodyPr wrap="square" lIns="108000" tIns="108000" rIns="108000" bIns="108000">
            <a:spAutoFit/>
          </a:bodyPr>
          <a:lstStyle/>
          <a:p>
            <a:pPr>
              <a:spcBef>
                <a:spcPct val="0"/>
              </a:spcBef>
            </a:pPr>
            <a:r>
              <a:rPr lang="en-GB" altLang="en-US" sz="1600" b="1" dirty="0"/>
              <a:t>Did You Know…? </a:t>
            </a:r>
          </a:p>
          <a:p>
            <a:pPr>
              <a:spcBef>
                <a:spcPct val="0"/>
              </a:spcBef>
            </a:pPr>
            <a:r>
              <a:rPr lang="en-GB" altLang="en-US" sz="1600" dirty="0"/>
              <a:t>Some companies say that manure can be used to generate electricity.</a:t>
            </a:r>
          </a:p>
        </p:txBody>
      </p:sp>
    </p:spTree>
    <p:extLst>
      <p:ext uri="{BB962C8B-B14F-4D97-AF65-F5344CB8AC3E}">
        <p14:creationId xmlns:p14="http://schemas.microsoft.com/office/powerpoint/2010/main" val="95537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 presetClass="exit" presetSubtype="0" fill="hold" grpId="1" nodeType="withEffect">
                                  <p:stCondLst>
                                    <p:cond delay="0"/>
                                  </p:stCondLst>
                                  <p:childTnLst>
                                    <p:set>
                                      <p:cBhvr>
                                        <p:cTn id="21" dur="1" fill="hold">
                                          <p:stCondLst>
                                            <p:cond delay="0"/>
                                          </p:stCondLst>
                                        </p:cTn>
                                        <p:tgtEl>
                                          <p:spTgt spid="1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5" grpId="0" animBg="1"/>
      <p:bldP spid="15" grpId="1"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3347F9-EF5F-4AE2-AC35-1DE6E1984121}"/>
              </a:ext>
            </a:extLst>
          </p:cNvPr>
          <p:cNvSpPr/>
          <p:nvPr/>
        </p:nvSpPr>
        <p:spPr>
          <a:xfrm>
            <a:off x="755650" y="3429000"/>
            <a:ext cx="6315106" cy="2075507"/>
          </a:xfrm>
          <a:prstGeom prst="rect">
            <a:avLst/>
          </a:prstGeom>
          <a:solidFill>
            <a:srgbClr val="0076B0"/>
          </a:solidFill>
        </p:spPr>
        <p:txBody>
          <a:bodyPr wrap="square" lIns="108000" tIns="0" rIns="2628000" bIns="0" anchor="ctr">
            <a:noAutofit/>
          </a:bodyPr>
          <a:lstStyle/>
          <a:p>
            <a:pPr>
              <a:spcBef>
                <a:spcPct val="0"/>
              </a:spcBef>
            </a:pPr>
            <a:r>
              <a:rPr lang="en-GB" altLang="en-US" sz="1600" dirty="0">
                <a:solidFill>
                  <a:schemeClr val="bg1"/>
                </a:solidFill>
              </a:rPr>
              <a:t>When ice melts, it turns to water. The melting polar ice caps are causing sea levels across the world to rise. Sea levels are rising at around 0.3cm per year. This could see coastal areas flooded, leaving less land to live on and grow food on.</a:t>
            </a:r>
          </a:p>
        </p:txBody>
      </p:sp>
      <p:sp>
        <p:nvSpPr>
          <p:cNvPr id="21" name="Title 20"/>
          <p:cNvSpPr>
            <a:spLocks noGrp="1"/>
          </p:cNvSpPr>
          <p:nvPr>
            <p:ph type="title"/>
          </p:nvPr>
        </p:nvSpPr>
        <p:spPr>
          <a:xfrm>
            <a:off x="443620" y="765175"/>
            <a:ext cx="8247707" cy="994306"/>
          </a:xfrm>
          <a:prstGeom prst="roundRect">
            <a:avLst>
              <a:gd name="adj" fmla="val 0"/>
            </a:avLst>
          </a:prstGeom>
          <a:solidFill>
            <a:srgbClr val="0076B0"/>
          </a:solidFill>
        </p:spPr>
        <p:txBody>
          <a:bodyPr/>
          <a:lstStyle/>
          <a:p>
            <a:r>
              <a:rPr lang="en-GB" sz="3600" dirty="0">
                <a:solidFill>
                  <a:schemeClr val="bg1"/>
                </a:solidFill>
                <a:latin typeface="Twinkl SemiBold" pitchFamily="2" charset="0"/>
              </a:rPr>
              <a:t>Global Warming Melts Ice</a:t>
            </a:r>
          </a:p>
        </p:txBody>
      </p:sp>
      <p:sp>
        <p:nvSpPr>
          <p:cNvPr id="8" name="Rectangle 7">
            <a:extLst>
              <a:ext uri="{FF2B5EF4-FFF2-40B4-BE49-F238E27FC236}">
                <a16:creationId xmlns:a16="http://schemas.microsoft.com/office/drawing/2014/main" id="{69F8F4F1-39BA-45E7-AF3F-90B2D1A1CC38}"/>
              </a:ext>
            </a:extLst>
          </p:cNvPr>
          <p:cNvSpPr/>
          <p:nvPr/>
        </p:nvSpPr>
        <p:spPr>
          <a:xfrm>
            <a:off x="755650" y="2045116"/>
            <a:ext cx="3816350" cy="1231106"/>
          </a:xfrm>
          <a:prstGeom prst="rect">
            <a:avLst/>
          </a:prstGeom>
        </p:spPr>
        <p:txBody>
          <a:bodyPr wrap="square" lIns="108000" tIns="0" rIns="0" bIns="0">
            <a:spAutoFit/>
          </a:bodyPr>
          <a:lstStyle/>
          <a:p>
            <a:pPr>
              <a:spcBef>
                <a:spcPct val="0"/>
              </a:spcBef>
            </a:pPr>
            <a:r>
              <a:rPr lang="en-GB" altLang="en-US" sz="1600" dirty="0"/>
              <a:t>Global warming is causing ice at both the North and South Poles to melt. </a:t>
            </a:r>
            <a:br>
              <a:rPr lang="en-GB" altLang="en-US" sz="1600" dirty="0"/>
            </a:br>
            <a:r>
              <a:rPr lang="en-GB" altLang="en-US" sz="1600" dirty="0"/>
              <a:t>This means animals, such as polar </a:t>
            </a:r>
            <a:br>
              <a:rPr lang="en-GB" altLang="en-US" sz="1600" dirty="0"/>
            </a:br>
            <a:r>
              <a:rPr lang="en-GB" altLang="en-US" sz="1600" dirty="0"/>
              <a:t>bears, penguins and seals, are losing their habitats.</a:t>
            </a:r>
          </a:p>
        </p:txBody>
      </p:sp>
      <p:pic>
        <p:nvPicPr>
          <p:cNvPr id="4" name="Picture 3">
            <a:extLst>
              <a:ext uri="{FF2B5EF4-FFF2-40B4-BE49-F238E27FC236}">
                <a16:creationId xmlns:a16="http://schemas.microsoft.com/office/drawing/2014/main" id="{7E91416C-645A-40BA-B56D-5656F99F178F}"/>
              </a:ext>
            </a:extLst>
          </p:cNvPr>
          <p:cNvPicPr>
            <a:picLocks noChangeAspect="1"/>
          </p:cNvPicPr>
          <p:nvPr/>
        </p:nvPicPr>
        <p:blipFill rotWithShape="1">
          <a:blip r:embed="rId2">
            <a:extLst>
              <a:ext uri="{28A0092B-C50C-407E-A947-70E740481C1C}">
                <a14:useLocalDpi xmlns:a14="http://schemas.microsoft.com/office/drawing/2010/main" val="0"/>
              </a:ext>
            </a:extLst>
          </a:blip>
          <a:srcRect l="49543"/>
          <a:stretch/>
        </p:blipFill>
        <p:spPr>
          <a:xfrm>
            <a:off x="4572000" y="1759481"/>
            <a:ext cx="3816350" cy="4333344"/>
          </a:xfrm>
          <a:prstGeom prst="rect">
            <a:avLst/>
          </a:prstGeom>
        </p:spPr>
      </p:pic>
    </p:spTree>
    <p:extLst>
      <p:ext uri="{BB962C8B-B14F-4D97-AF65-F5344CB8AC3E}">
        <p14:creationId xmlns:p14="http://schemas.microsoft.com/office/powerpoint/2010/main" val="3746785741"/>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88</TotalTime>
  <Words>1010</Words>
  <Application>Microsoft Office PowerPoint</Application>
  <PresentationFormat>On-screen Show (4:3)</PresentationFormat>
  <Paragraphs>65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Twinkl</vt:lpstr>
      <vt:lpstr>Calibri</vt:lpstr>
      <vt:lpstr>Twinkl SemiBold</vt:lpstr>
      <vt:lpstr>Arial</vt:lpstr>
      <vt:lpstr>Office Theme</vt:lpstr>
      <vt:lpstr>PowerPoint Presentation</vt:lpstr>
      <vt:lpstr>Headlines</vt:lpstr>
      <vt:lpstr>What Is Global Warming?</vt:lpstr>
      <vt:lpstr>What Causes Global Warming?</vt:lpstr>
      <vt:lpstr>Humans Make Pollution</vt:lpstr>
      <vt:lpstr>Humans Cut-Down Trees</vt:lpstr>
      <vt:lpstr>Humans Produce Food</vt:lpstr>
      <vt:lpstr>How Is Farming Tackling Climate Change?</vt:lpstr>
      <vt:lpstr>Global Warming Melts Ice</vt:lpstr>
      <vt:lpstr>Global Warming = Hotter Temperatures</vt:lpstr>
      <vt:lpstr>Being Green</vt:lpstr>
      <vt:lpstr>Being More Green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Johnson</dc:creator>
  <cp:lastModifiedBy>L. McGinty</cp:lastModifiedBy>
  <cp:revision>11</cp:revision>
  <dcterms:created xsi:type="dcterms:W3CDTF">2019-01-11T10:47:00Z</dcterms:created>
  <dcterms:modified xsi:type="dcterms:W3CDTF">2021-06-21T07:35:44Z</dcterms:modified>
</cp:coreProperties>
</file>