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2" r:id="rId2"/>
    <p:sldId id="273" r:id="rId3"/>
    <p:sldId id="274" r:id="rId4"/>
    <p:sldId id="275" r:id="rId5"/>
    <p:sldId id="276" r:id="rId6"/>
    <p:sldId id="277" r:id="rId7"/>
    <p:sldId id="285" r:id="rId8"/>
    <p:sldId id="278" r:id="rId9"/>
    <p:sldId id="279" r:id="rId10"/>
    <p:sldId id="280" r:id="rId11"/>
    <p:sldId id="281" r:id="rId12"/>
    <p:sldId id="282" r:id="rId13"/>
    <p:sldId id="283" r:id="rId14"/>
    <p:sldId id="286" r:id="rId15"/>
    <p:sldId id="269" r:id="rId16"/>
    <p:sldId id="287" r:id="rId1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6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F636D-4A0D-400C-822E-7672F8D139D7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12436-54A8-4C49-B80A-7A88BCA7F5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072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8FF1-0AAF-6048-82D6-5AA74EE2125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A2AF-0C3D-EF4E-B91C-A109E35CB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55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8FF1-0AAF-6048-82D6-5AA74EE2125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A2AF-0C3D-EF4E-B91C-A109E35CB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49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8FF1-0AAF-6048-82D6-5AA74EE2125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A2AF-0C3D-EF4E-B91C-A109E35CB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0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8FF1-0AAF-6048-82D6-5AA74EE2125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A2AF-0C3D-EF4E-B91C-A109E35CB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2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8FF1-0AAF-6048-82D6-5AA74EE2125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A2AF-0C3D-EF4E-B91C-A109E35CB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78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8FF1-0AAF-6048-82D6-5AA74EE2125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A2AF-0C3D-EF4E-B91C-A109E35CB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51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8FF1-0AAF-6048-82D6-5AA74EE2125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A2AF-0C3D-EF4E-B91C-A109E35CB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8FF1-0AAF-6048-82D6-5AA74EE2125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A2AF-0C3D-EF4E-B91C-A109E35CB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3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8FF1-0AAF-6048-82D6-5AA74EE2125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A2AF-0C3D-EF4E-B91C-A109E35CB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4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8FF1-0AAF-6048-82D6-5AA74EE2125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A2AF-0C3D-EF4E-B91C-A109E35CB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7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8FF1-0AAF-6048-82D6-5AA74EE2125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A2AF-0C3D-EF4E-B91C-A109E35CB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9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88FF1-0AAF-6048-82D6-5AA74EE2125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2A2AF-0C3D-EF4E-B91C-A109E35CB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9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0.jp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8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8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2" y="75131"/>
            <a:ext cx="6036732" cy="1731137"/>
          </a:xfr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altLang="zh-CN" dirty="0">
                <a:latin typeface="Calibri" charset="0"/>
                <a:ea typeface="Calibri" charset="0"/>
                <a:cs typeface="Calibri" charset="0"/>
              </a:rPr>
              <a:t>2.2: </a:t>
            </a:r>
            <a:r>
              <a:rPr lang="zh-CN" altLang="en-US" sz="6000" dirty="0">
                <a:latin typeface="KaiTi" panose="02010609060101010101" pitchFamily="49" charset="-122"/>
                <a:ea typeface="KaiTi" panose="02010609060101010101" pitchFamily="49" charset="-122"/>
                <a:cs typeface="Calibri" charset="0"/>
              </a:rPr>
              <a:t>我的小猫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</a:t>
            </a:r>
            <a:b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</a:b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   </a:t>
            </a:r>
            <a:r>
              <a:rPr lang="en-US" altLang="zh-CN" dirty="0" err="1">
                <a:ea typeface="KaiTi" panose="02010609060101010101" pitchFamily="49" charset="-122"/>
                <a:cs typeface="Kaiti SC" charset="-122"/>
              </a:rPr>
              <a:t>w</a:t>
            </a:r>
            <a:r>
              <a:rPr lang="en-US" altLang="zh-CN" sz="3200" dirty="0" err="1"/>
              <a:t>ǒ</a:t>
            </a:r>
            <a:r>
              <a:rPr lang="en-US" altLang="zh-CN" sz="3200" dirty="0"/>
              <a:t> de </a:t>
            </a:r>
            <a:r>
              <a:rPr lang="en-US" altLang="zh-CN" sz="3200" dirty="0" err="1"/>
              <a:t>xiǎo</a:t>
            </a:r>
            <a:r>
              <a:rPr lang="en-US" altLang="zh-CN" sz="3200" dirty="0"/>
              <a:t> </a:t>
            </a:r>
            <a:r>
              <a:rPr lang="en-US" altLang="zh-CN" sz="3200" dirty="0" err="1"/>
              <a:t>māo</a:t>
            </a:r>
            <a:endParaRPr lang="en-US" sz="3200" dirty="0">
              <a:ea typeface="Kaiti SC" charset="-122"/>
              <a:cs typeface="Kaiti SC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18666" y="1911138"/>
            <a:ext cx="3581400" cy="3822118"/>
          </a:xfrm>
          <a:blipFill>
            <a:blip r:embed="rId2"/>
            <a:tile tx="0" ty="0" sx="100000" sy="100000" flip="none" algn="tl"/>
          </a:blipFill>
          <a:ln w="38100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My </a:t>
            </a:r>
            <a:r>
              <a:rPr lang="en-US" altLang="zh-CN" b="1" dirty="0"/>
              <a:t>little cat</a:t>
            </a:r>
            <a:r>
              <a:rPr lang="en-US" b="1" dirty="0"/>
              <a:t> </a:t>
            </a:r>
            <a:endParaRPr lang="en-US" b="1" i="1" u="sng" dirty="0"/>
          </a:p>
          <a:p>
            <a:pPr marL="0" indent="0">
              <a:buNone/>
            </a:pPr>
            <a:r>
              <a:rPr lang="en-US" i="1" u="sng" dirty="0" err="1"/>
              <a:t>Jinbu</a:t>
            </a:r>
            <a:r>
              <a:rPr lang="en-US" i="1" u="sng" dirty="0"/>
              <a:t> 1</a:t>
            </a:r>
          </a:p>
          <a:p>
            <a:pPr marL="0" indent="0">
              <a:buNone/>
            </a:pPr>
            <a:r>
              <a:rPr lang="en-US" dirty="0"/>
              <a:t>Chapter 2, Unit 2</a:t>
            </a:r>
            <a:endParaRPr lang="en-US" sz="1600" i="1" dirty="0"/>
          </a:p>
          <a:p>
            <a:pPr marL="0" indent="0">
              <a:buNone/>
            </a:pPr>
            <a:r>
              <a:rPr lang="en-US" sz="2400" dirty="0"/>
              <a:t>In this lesson, you will learn new vocabulary for different pets</a:t>
            </a:r>
          </a:p>
          <a:p>
            <a:pPr marL="0" indent="0">
              <a:buNone/>
            </a:pPr>
            <a:endParaRPr lang="en-US" sz="2200" i="1" dirty="0"/>
          </a:p>
          <a:p>
            <a:pPr marL="0" indent="0">
              <a:buNone/>
            </a:pPr>
            <a:r>
              <a:rPr lang="en-US" altLang="zh-CN" sz="1900" i="1" dirty="0"/>
              <a:t>Adapted from </a:t>
            </a:r>
            <a:r>
              <a:rPr lang="en-US" sz="1900" i="1" dirty="0"/>
              <a:t>lessons donated by colleagues at Dartford Grammar School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201" y="1906429"/>
            <a:ext cx="5096932" cy="470832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以</a:t>
            </a:r>
          </a:p>
          <a:p>
            <a:pPr marL="0" indent="0">
              <a:buNone/>
            </a:pP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前</a:t>
            </a:r>
          </a:p>
          <a:p>
            <a:pPr marL="0" indent="0">
              <a:buNone/>
            </a:pP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学</a:t>
            </a:r>
          </a:p>
          <a:p>
            <a:pPr marL="0" indent="0">
              <a:buNone/>
            </a:pP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过</a:t>
            </a:r>
          </a:p>
          <a:p>
            <a:pPr marL="0" indent="0">
              <a:buNone/>
            </a:pP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的</a:t>
            </a:r>
            <a:endParaRPr lang="en-GB" altLang="zh-CN" dirty="0"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indent="0">
              <a:buNone/>
            </a:pP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汉</a:t>
            </a:r>
            <a:endParaRPr lang="en-GB" altLang="zh-CN" dirty="0"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indent="0">
              <a:buNone/>
            </a:pP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字</a:t>
            </a:r>
            <a:endParaRPr lang="en-GB" altLang="zh-CN" dirty="0"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indent="0">
              <a:buNone/>
            </a:pPr>
            <a:endParaRPr lang="en-US" dirty="0">
              <a:latin typeface="Kaiti SC" charset="-122"/>
              <a:ea typeface="Kaiti SC" charset="-122"/>
              <a:cs typeface="Kaiti SC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9050" y="2173367"/>
            <a:ext cx="1696484" cy="169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9907" y="4361856"/>
            <a:ext cx="1695627" cy="169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41246" y="4361855"/>
            <a:ext cx="1704321" cy="170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45165" y="2173367"/>
            <a:ext cx="1696484" cy="169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31809" y="3869851"/>
            <a:ext cx="1410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2800" dirty="0" err="1">
                <a:solidFill>
                  <a:prstClr val="white"/>
                </a:solidFill>
              </a:rPr>
              <a:t>dì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73082" y="3869851"/>
            <a:ext cx="1410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>
                <a:solidFill>
                  <a:prstClr val="white"/>
                </a:solidFill>
                <a:latin typeface="Calibri" panose="020F0502020204030204"/>
              </a:rPr>
              <a:t>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ē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31808" y="6020073"/>
            <a:ext cx="1410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>
                <a:solidFill>
                  <a:prstClr val="white"/>
                </a:solidFill>
                <a:latin typeface="Calibri" panose="020F0502020204030204"/>
              </a:rPr>
              <a:t>ji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ě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87923" y="6012680"/>
            <a:ext cx="1410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>
                <a:solidFill>
                  <a:prstClr val="white"/>
                </a:solidFill>
                <a:latin typeface="Calibri" panose="020F0502020204030204"/>
              </a:rPr>
              <a:t>m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èi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01278" y="5927740"/>
            <a:ext cx="3615721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you add the English?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Can you use them in a sentence?</a:t>
            </a:r>
          </a:p>
        </p:txBody>
      </p:sp>
      <p:pic>
        <p:nvPicPr>
          <p:cNvPr id="7" name="Picture 2" descr="NIVERSITY COLLEGE LONDON (UCL) | isigrowt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807" y="75627"/>
            <a:ext cx="2694193" cy="126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322807" y="1378528"/>
            <a:ext cx="269419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Institute of Education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IOE Confucius Institute for Schools</a:t>
            </a:r>
          </a:p>
        </p:txBody>
      </p:sp>
      <p:sp>
        <p:nvSpPr>
          <p:cNvPr id="10" name="Bent Arrow 9"/>
          <p:cNvSpPr/>
          <p:nvPr/>
        </p:nvSpPr>
        <p:spPr>
          <a:xfrm flipV="1">
            <a:off x="382369" y="5594714"/>
            <a:ext cx="816603" cy="808969"/>
          </a:xfrm>
          <a:prstGeom prst="ben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932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259632" y="1782395"/>
            <a:ext cx="575945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0800" dirty="0">
                <a:latin typeface="Kaiti SC" charset="-122"/>
                <a:ea typeface="Kaiti SC" charset="-122"/>
                <a:cs typeface="Kaiti SC" charset="-122"/>
              </a:rPr>
              <a:t>  </a:t>
            </a:r>
            <a:r>
              <a:rPr lang="zh-CN" altLang="en-US" sz="208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猫</a:t>
            </a:r>
            <a:r>
              <a:rPr lang="zh-CN" altLang="en-US" sz="20800" dirty="0">
                <a:latin typeface="Kaiti SC" charset="-122"/>
                <a:ea typeface="Kaiti SC" charset="-122"/>
                <a:cs typeface="Kaiti SC" charset="-122"/>
              </a:rPr>
              <a:t> </a:t>
            </a:r>
            <a:endParaRPr lang="zh-CN" altLang="en-GB" sz="20800" dirty="0">
              <a:latin typeface="Kaiti SC" charset="-122"/>
              <a:ea typeface="Kaiti SC" charset="-122"/>
              <a:cs typeface="Kaiti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912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692275" y="1916832"/>
            <a:ext cx="5759450" cy="326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0800" dirty="0">
                <a:latin typeface="Kaiti SC" charset="-122"/>
                <a:ea typeface="Kaiti SC" charset="-122"/>
                <a:cs typeface="Kaiti SC" charset="-122"/>
              </a:rPr>
              <a:t>  </a:t>
            </a:r>
            <a:r>
              <a:rPr lang="zh-CN" altLang="en-US" sz="208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鱼</a:t>
            </a:r>
            <a:endParaRPr lang="zh-CN" altLang="en-GB" sz="20800" dirty="0"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216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:a16="http://schemas.microsoft.com/office/drawing/2014/main" id="{6161B8CE-65CC-45AA-8642-65663E0D1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916832"/>
            <a:ext cx="5759450" cy="326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0800" dirty="0">
                <a:latin typeface="Kaiti SC" charset="-122"/>
                <a:ea typeface="Kaiti SC" charset="-122"/>
                <a:cs typeface="Kaiti SC" charset="-122"/>
              </a:rPr>
              <a:t>  </a:t>
            </a:r>
            <a:r>
              <a:rPr lang="zh-CN" altLang="en-US" sz="208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鸟</a:t>
            </a:r>
            <a:endParaRPr lang="zh-CN" altLang="en-GB" sz="20800" dirty="0"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755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115616" y="1628800"/>
            <a:ext cx="5759450" cy="326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0800" dirty="0">
                <a:latin typeface="Kaiti SC" charset="-122"/>
                <a:ea typeface="Kaiti SC" charset="-122"/>
                <a:cs typeface="Kaiti SC" charset="-122"/>
              </a:rPr>
              <a:t>  </a:t>
            </a:r>
            <a:r>
              <a:rPr lang="zh-CN" altLang="en-US" sz="208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蛇</a:t>
            </a:r>
            <a:endParaRPr lang="zh-CN" altLang="en-GB" sz="20800" dirty="0"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849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115616" y="1628800"/>
            <a:ext cx="7416824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0800" dirty="0">
                <a:latin typeface="Kaiti SC" charset="-122"/>
                <a:ea typeface="Kaiti SC" charset="-122"/>
                <a:cs typeface="Kaiti SC" charset="-122"/>
              </a:rPr>
              <a:t>  </a:t>
            </a:r>
            <a:r>
              <a:rPr lang="zh-CN" altLang="en-US" sz="173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兔子</a:t>
            </a:r>
            <a:endParaRPr lang="zh-CN" altLang="en-GB" sz="20800" dirty="0"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349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B6CAF31A-A1AE-485E-AFE8-EDEF09495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665" y="739454"/>
            <a:ext cx="865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hlinkClick r:id="" action="ppaction://hlinkfile"/>
              </a:rPr>
              <a:t>niǎo​</a:t>
            </a:r>
            <a:endParaRPr lang="en-GB" altLang="en-US" sz="2800"/>
          </a:p>
        </p:txBody>
      </p:sp>
      <p:pic>
        <p:nvPicPr>
          <p:cNvPr id="17411" name="Picture 2" descr="Stroke animation">
            <a:extLst>
              <a:ext uri="{FF2B5EF4-FFF2-40B4-BE49-F238E27FC236}">
                <a16:creationId xmlns:a16="http://schemas.microsoft.com/office/drawing/2014/main" id="{08422300-F9EB-4951-A056-FFB84AFEB2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343659"/>
            <a:ext cx="19145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>
            <a:extLst>
              <a:ext uri="{FF2B5EF4-FFF2-40B4-BE49-F238E27FC236}">
                <a16:creationId xmlns:a16="http://schemas.microsoft.com/office/drawing/2014/main" id="{A6039092-17BE-4612-80F7-63A006FF0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5135" y="779618"/>
            <a:ext cx="785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 err="1">
                <a:hlinkClick r:id="" action="ppaction://hlinkfile"/>
              </a:rPr>
              <a:t>gǒu</a:t>
            </a:r>
            <a:r>
              <a:rPr lang="en-GB" altLang="en-US" sz="2800" dirty="0">
                <a:hlinkClick r:id="" action="ppaction://hlinkfile"/>
              </a:rPr>
              <a:t>​</a:t>
            </a:r>
            <a:endParaRPr lang="en-GB" altLang="en-US" sz="2800" dirty="0"/>
          </a:p>
        </p:txBody>
      </p:sp>
      <p:pic>
        <p:nvPicPr>
          <p:cNvPr id="17413" name="Picture 4" descr="Stroke animation">
            <a:extLst>
              <a:ext uri="{FF2B5EF4-FFF2-40B4-BE49-F238E27FC236}">
                <a16:creationId xmlns:a16="http://schemas.microsoft.com/office/drawing/2014/main" id="{F179A591-B8C3-4671-88D1-B50601FA17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008" y="1343658"/>
            <a:ext cx="19145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6">
            <a:extLst>
              <a:ext uri="{FF2B5EF4-FFF2-40B4-BE49-F238E27FC236}">
                <a16:creationId xmlns:a16="http://schemas.microsoft.com/office/drawing/2014/main" id="{48B2EC81-590A-4FCF-B351-A2C3B8384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9106" y="779618"/>
            <a:ext cx="744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 err="1">
                <a:hlinkClick r:id="" action="ppaction://hlinkfile"/>
              </a:rPr>
              <a:t>tù</a:t>
            </a:r>
            <a:r>
              <a:rPr lang="en-GB" altLang="en-US" sz="2800" dirty="0">
                <a:hlinkClick r:id="" action="ppaction://hlinkfile"/>
              </a:rPr>
              <a:t>​</a:t>
            </a:r>
            <a:r>
              <a:rPr lang="en-GB" altLang="en-US" sz="2800" dirty="0" err="1">
                <a:hlinkClick r:id="" action="ppaction://hlinkfile"/>
              </a:rPr>
              <a:t>zi</a:t>
            </a:r>
            <a:r>
              <a:rPr lang="en-GB" altLang="en-US" sz="2800" dirty="0">
                <a:hlinkClick r:id="" action="ppaction://hlinkfile"/>
              </a:rPr>
              <a:t>​</a:t>
            </a:r>
            <a:endParaRPr lang="en-GB" altLang="en-US" sz="2800" dirty="0"/>
          </a:p>
        </p:txBody>
      </p:sp>
      <p:pic>
        <p:nvPicPr>
          <p:cNvPr id="17415" name="Picture 8" descr="Stroke animation">
            <a:extLst>
              <a:ext uri="{FF2B5EF4-FFF2-40B4-BE49-F238E27FC236}">
                <a16:creationId xmlns:a16="http://schemas.microsoft.com/office/drawing/2014/main" id="{463019AC-50C2-4233-AA04-BCA163EED1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165" y="1330957"/>
            <a:ext cx="1938338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0" descr="Stroke animation">
            <a:extLst>
              <a:ext uri="{FF2B5EF4-FFF2-40B4-BE49-F238E27FC236}">
                <a16:creationId xmlns:a16="http://schemas.microsoft.com/office/drawing/2014/main" id="{90C3EFEF-B745-4CE0-BF63-CB83A94EF8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2" y="1287618"/>
            <a:ext cx="1933575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2" descr="Stroke animation">
            <a:extLst>
              <a:ext uri="{FF2B5EF4-FFF2-40B4-BE49-F238E27FC236}">
                <a16:creationId xmlns:a16="http://schemas.microsoft.com/office/drawing/2014/main" id="{B7E2BFF7-2151-4171-BEB1-84E371DD23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7" y="3836352"/>
            <a:ext cx="19145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Rectangle 1">
            <a:extLst>
              <a:ext uri="{FF2B5EF4-FFF2-40B4-BE49-F238E27FC236}">
                <a16:creationId xmlns:a16="http://schemas.microsoft.com/office/drawing/2014/main" id="{88358F69-751C-4AC5-B7FD-042148519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62" y="3313113"/>
            <a:ext cx="765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 err="1">
                <a:hlinkClick r:id="" action="ppaction://hlinkfile"/>
              </a:rPr>
              <a:t>shé</a:t>
            </a:r>
            <a:endParaRPr lang="en-GB" altLang="en-US" sz="2800" dirty="0"/>
          </a:p>
        </p:txBody>
      </p:sp>
      <p:pic>
        <p:nvPicPr>
          <p:cNvPr id="17419" name="Picture 14" descr="Stroke animation">
            <a:extLst>
              <a:ext uri="{FF2B5EF4-FFF2-40B4-BE49-F238E27FC236}">
                <a16:creationId xmlns:a16="http://schemas.microsoft.com/office/drawing/2014/main" id="{377A2E25-48C0-4723-8085-96376DE8B0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693" y="3841750"/>
            <a:ext cx="1901825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Rectangle 2">
            <a:extLst>
              <a:ext uri="{FF2B5EF4-FFF2-40B4-BE49-F238E27FC236}">
                <a16:creationId xmlns:a16="http://schemas.microsoft.com/office/drawing/2014/main" id="{7FD09E0F-F99A-4699-9069-E6324E39A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4824" y="3338513"/>
            <a:ext cx="563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t" hangingPunct="1">
              <a:spcBef>
                <a:spcPct val="0"/>
              </a:spcBef>
              <a:buFontTx/>
              <a:buNone/>
            </a:pPr>
            <a:r>
              <a:rPr lang="en-GB" altLang="en-US" sz="2800" dirty="0" err="1">
                <a:hlinkClick r:id="" action="ppaction://hlinkfile"/>
              </a:rPr>
              <a:t>yú</a:t>
            </a:r>
            <a:endParaRPr lang="en-GB" altLang="en-US" sz="2800" dirty="0"/>
          </a:p>
        </p:txBody>
      </p:sp>
      <p:pic>
        <p:nvPicPr>
          <p:cNvPr id="17421" name="Picture 16" descr="Stroke animation">
            <a:extLst>
              <a:ext uri="{FF2B5EF4-FFF2-40B4-BE49-F238E27FC236}">
                <a16:creationId xmlns:a16="http://schemas.microsoft.com/office/drawing/2014/main" id="{F41659B5-3C19-41D9-899D-784535DC8B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065" y="3862387"/>
            <a:ext cx="1920875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Rectangle 3">
            <a:extLst>
              <a:ext uri="{FF2B5EF4-FFF2-40B4-BE49-F238E27FC236}">
                <a16:creationId xmlns:a16="http://schemas.microsoft.com/office/drawing/2014/main" id="{30C89894-E083-477D-AB50-FD84E8BA0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24" y="3338512"/>
            <a:ext cx="866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 err="1">
                <a:hlinkClick r:id="" action="ppaction://hlinkfile"/>
              </a:rPr>
              <a:t>niǎo</a:t>
            </a:r>
            <a:r>
              <a:rPr lang="en-GB" altLang="en-US" sz="2800" dirty="0">
                <a:hlinkClick r:id="" action="ppaction://hlinkfile"/>
              </a:rPr>
              <a:t>​</a:t>
            </a:r>
            <a:endParaRPr lang="en-GB" altLang="en-US" sz="280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CAB67D1-E8BB-4A46-A519-6CDB2D3F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62" y="9460"/>
            <a:ext cx="7886700" cy="70991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/>
              <a:t>Practice each character at least 5 times:</a:t>
            </a: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7B444A2D-5D69-45C7-9DEE-C0BD353CF734}"/>
              </a:ext>
            </a:extLst>
          </p:cNvPr>
          <p:cNvSpPr txBox="1"/>
          <p:nvPr/>
        </p:nvSpPr>
        <p:spPr>
          <a:xfrm>
            <a:off x="319731" y="6113611"/>
            <a:ext cx="8515350" cy="7073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/>
              <a:t>Extension 1</a:t>
            </a:r>
            <a:r>
              <a:rPr lang="en-US" sz="2000" i="1" dirty="0"/>
              <a:t>: </a:t>
            </a:r>
            <a:r>
              <a:rPr lang="en-GB" altLang="zh-CN" sz="2000" i="1" dirty="0"/>
              <a:t>Test your memory: cover, write, check.</a:t>
            </a:r>
            <a:r>
              <a:rPr lang="en-GB" altLang="zh-CN" sz="2000" b="1" i="1" dirty="0"/>
              <a:t> Extension 2</a:t>
            </a:r>
            <a:r>
              <a:rPr lang="en-GB" altLang="zh-CN" sz="2000" i="1" dirty="0"/>
              <a:t>:</a:t>
            </a:r>
            <a:r>
              <a:rPr lang="en-US" altLang="zh-CN" sz="2000" i="1" dirty="0"/>
              <a:t> </a:t>
            </a:r>
            <a:r>
              <a:rPr lang="en-US" sz="2000" i="1" dirty="0"/>
              <a:t>write a </a:t>
            </a:r>
            <a:r>
              <a:rPr lang="en-US" sz="2000" b="1" i="1" dirty="0"/>
              <a:t>word</a:t>
            </a:r>
            <a:r>
              <a:rPr lang="en-US" sz="2000" i="1" dirty="0"/>
              <a:t> that contains each character. For example, for </a:t>
            </a:r>
            <a:r>
              <a:rPr lang="zh-CN" altLang="en-US" sz="2000" dirty="0">
                <a:latin typeface="Kaiti SC" charset="-122"/>
                <a:ea typeface="Kaiti SC" charset="-122"/>
                <a:cs typeface="Kaiti SC" charset="-122"/>
              </a:rPr>
              <a:t>你</a:t>
            </a:r>
            <a:r>
              <a:rPr lang="en-GB" altLang="zh-CN" sz="2000" i="1" dirty="0"/>
              <a:t>, you would write </a:t>
            </a:r>
            <a:r>
              <a:rPr lang="zh-CN" altLang="en-US" sz="2000" dirty="0">
                <a:latin typeface="Kaiti SC" charset="-122"/>
                <a:ea typeface="Kaiti SC" charset="-122"/>
                <a:cs typeface="Kaiti SC" charset="-122"/>
              </a:rPr>
              <a:t>你好</a:t>
            </a:r>
            <a:r>
              <a:rPr lang="en-GB" altLang="zh-CN" sz="2000" i="1" dirty="0"/>
              <a:t>. </a:t>
            </a:r>
            <a:endParaRPr lang="en-US" sz="2000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1"/>
          <p:cNvSpPr txBox="1">
            <a:spLocks noChangeArrowheads="1"/>
          </p:cNvSpPr>
          <p:nvPr/>
        </p:nvSpPr>
        <p:spPr bwMode="auto">
          <a:xfrm>
            <a:off x="581455" y="774337"/>
            <a:ext cx="4914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40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我有</a:t>
            </a:r>
            <a:r>
              <a:rPr lang="zh-CN" altLang="en-US" sz="40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一</a:t>
            </a:r>
            <a:r>
              <a:rPr lang="en-US" altLang="en-US" sz="40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只/</a:t>
            </a:r>
            <a:r>
              <a:rPr lang="zh-CN" altLang="en-US" sz="40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条</a:t>
            </a:r>
            <a:r>
              <a:rPr lang="en-GB" altLang="en-US" sz="40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…</a:t>
            </a:r>
          </a:p>
        </p:txBody>
      </p:sp>
      <p:pic>
        <p:nvPicPr>
          <p:cNvPr id="3174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00393" y="2294335"/>
            <a:ext cx="1057514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71605" y="2722560"/>
            <a:ext cx="1265635" cy="891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1194" y="4565349"/>
            <a:ext cx="1657350" cy="138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36233" y="4682728"/>
            <a:ext cx="1318022" cy="131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22685" y="4605337"/>
            <a:ext cx="1664703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1657349" y="1563062"/>
            <a:ext cx="16450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4000" b="1" dirty="0" err="1">
                <a:solidFill>
                  <a:srgbClr val="002060"/>
                </a:solidFill>
                <a:latin typeface="+mn-lt"/>
              </a:rPr>
              <a:t>māo</a:t>
            </a:r>
            <a:r>
              <a:rPr lang="zh-CN" altLang="en-US" sz="4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猫</a:t>
            </a:r>
            <a:endParaRPr lang="en-GB" altLang="en-US" sz="120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753" name="Rectangle 11"/>
          <p:cNvSpPr>
            <a:spLocks noChangeArrowheads="1"/>
          </p:cNvSpPr>
          <p:nvPr/>
        </p:nvSpPr>
        <p:spPr bwMode="auto">
          <a:xfrm>
            <a:off x="4161115" y="1488549"/>
            <a:ext cx="151035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4050" b="1" dirty="0" err="1">
                <a:solidFill>
                  <a:srgbClr val="002060"/>
                </a:solidFill>
                <a:latin typeface="+mn-lt"/>
              </a:rPr>
              <a:t>gǒu</a:t>
            </a:r>
            <a:r>
              <a:rPr lang="zh-CN" altLang="en-US" sz="405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狗</a:t>
            </a:r>
            <a:endParaRPr lang="en-GB" altLang="en-US" sz="135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754" name="Rectangle 13"/>
          <p:cNvSpPr>
            <a:spLocks noChangeArrowheads="1"/>
          </p:cNvSpPr>
          <p:nvPr/>
        </p:nvSpPr>
        <p:spPr bwMode="auto">
          <a:xfrm>
            <a:off x="6355119" y="1450540"/>
            <a:ext cx="1824538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4050" b="1" dirty="0" err="1">
                <a:solidFill>
                  <a:srgbClr val="002060"/>
                </a:solidFill>
                <a:latin typeface="+mn-lt"/>
              </a:rPr>
              <a:t>ni</a:t>
            </a:r>
            <a:r>
              <a:rPr lang="vi-VN" altLang="en-US" sz="4050" b="1" dirty="0">
                <a:solidFill>
                  <a:srgbClr val="002060"/>
                </a:solidFill>
                <a:latin typeface="+mn-lt"/>
              </a:rPr>
              <a:t>ă</a:t>
            </a:r>
            <a:r>
              <a:rPr lang="en-GB" altLang="en-US" sz="4050" b="1" dirty="0">
                <a:solidFill>
                  <a:srgbClr val="002060"/>
                </a:solidFill>
                <a:latin typeface="+mn-lt"/>
              </a:rPr>
              <a:t>o</a:t>
            </a:r>
            <a:r>
              <a:rPr lang="zh-CN" altLang="en-US" sz="405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鸟</a:t>
            </a:r>
            <a:r>
              <a:rPr lang="en-US" altLang="en-US" sz="4050" b="1" dirty="0">
                <a:solidFill>
                  <a:srgbClr val="002060"/>
                </a:solidFill>
              </a:rPr>
              <a:t> </a:t>
            </a:r>
            <a:endParaRPr lang="en-GB" altLang="en-US" sz="1350" dirty="0">
              <a:solidFill>
                <a:srgbClr val="002060"/>
              </a:solidFill>
            </a:endParaRPr>
          </a:p>
        </p:txBody>
      </p:sp>
      <p:sp>
        <p:nvSpPr>
          <p:cNvPr id="31755" name="Rectangle 15"/>
          <p:cNvSpPr>
            <a:spLocks noChangeArrowheads="1"/>
          </p:cNvSpPr>
          <p:nvPr/>
        </p:nvSpPr>
        <p:spPr bwMode="auto">
          <a:xfrm>
            <a:off x="1576388" y="3800476"/>
            <a:ext cx="2281394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4050" b="1" dirty="0" err="1">
                <a:solidFill>
                  <a:srgbClr val="002060"/>
                </a:solidFill>
                <a:latin typeface="+mn-lt"/>
              </a:rPr>
              <a:t>tù</a:t>
            </a:r>
            <a:r>
              <a:rPr lang="en-GB" altLang="en-US" sz="405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altLang="en-US" sz="4050" b="1" dirty="0" err="1">
                <a:solidFill>
                  <a:srgbClr val="002060"/>
                </a:solidFill>
                <a:latin typeface="+mn-lt"/>
              </a:rPr>
              <a:t>zi</a:t>
            </a:r>
            <a:r>
              <a:rPr lang="zh-CN" altLang="en-US" sz="405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兔子</a:t>
            </a:r>
            <a:r>
              <a:rPr lang="en-US" altLang="en-US" sz="4050" b="1" dirty="0">
                <a:solidFill>
                  <a:srgbClr val="002060"/>
                </a:solidFill>
              </a:rPr>
              <a:t> </a:t>
            </a:r>
            <a:endParaRPr lang="en-GB" altLang="en-US" sz="1350" dirty="0">
              <a:solidFill>
                <a:srgbClr val="002060"/>
              </a:solidFill>
            </a:endParaRPr>
          </a:p>
        </p:txBody>
      </p:sp>
      <p:sp>
        <p:nvSpPr>
          <p:cNvPr id="31756" name="Rectangle 17"/>
          <p:cNvSpPr>
            <a:spLocks noChangeArrowheads="1"/>
          </p:cNvSpPr>
          <p:nvPr/>
        </p:nvSpPr>
        <p:spPr bwMode="auto">
          <a:xfrm>
            <a:off x="3986022" y="3876225"/>
            <a:ext cx="1229824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4050" b="1" dirty="0" err="1">
                <a:solidFill>
                  <a:srgbClr val="002060"/>
                </a:solidFill>
                <a:latin typeface="+mn-lt"/>
              </a:rPr>
              <a:t>yú</a:t>
            </a:r>
            <a:r>
              <a:rPr lang="ja-JP" altLang="en-US" sz="405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鱼</a:t>
            </a:r>
            <a:endParaRPr lang="en-GB" altLang="en-US" sz="405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757" name="Rectangle 19"/>
          <p:cNvSpPr>
            <a:spLocks noChangeArrowheads="1"/>
          </p:cNvSpPr>
          <p:nvPr/>
        </p:nvSpPr>
        <p:spPr bwMode="auto">
          <a:xfrm>
            <a:off x="6105526" y="3913586"/>
            <a:ext cx="1452642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4050" b="1" dirty="0" err="1">
                <a:solidFill>
                  <a:srgbClr val="002060"/>
                </a:solidFill>
                <a:latin typeface="+mn-lt"/>
              </a:rPr>
              <a:t>shé</a:t>
            </a:r>
            <a:r>
              <a:rPr lang="ja-JP" altLang="en-US" sz="405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蛇</a:t>
            </a:r>
            <a:endParaRPr lang="en-GB" altLang="en-US" sz="405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080423" y="1566046"/>
            <a:ext cx="966788" cy="600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GB" altLang="en-US" sz="1350">
              <a:solidFill>
                <a:srgbClr val="FFFFFF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035517" y="3938283"/>
            <a:ext cx="965597" cy="5988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GB" altLang="en-US" sz="1350">
              <a:solidFill>
                <a:srgbClr val="FFFFFF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720546" y="1716469"/>
            <a:ext cx="966788" cy="600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GB" altLang="en-US" sz="1350">
              <a:solidFill>
                <a:srgbClr val="FFFFFF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13879" y="3800476"/>
            <a:ext cx="1106091" cy="600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GB" altLang="en-US" sz="1350">
              <a:solidFill>
                <a:srgbClr val="FFFFFF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878461" y="3993880"/>
            <a:ext cx="719138" cy="600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GB" altLang="en-US" sz="1350">
              <a:solidFill>
                <a:srgbClr val="FFFFFF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355119" y="1546301"/>
            <a:ext cx="1102519" cy="600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GB" altLang="en-US" sz="1350">
              <a:solidFill>
                <a:srgbClr val="FFFFFF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075511" y="478025"/>
            <a:ext cx="4487034" cy="8548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  <a:latin typeface="Calibri"/>
                <a:sym typeface="+mn-ea"/>
              </a:rPr>
              <a:t>Can you say the word OR the whole sentence?</a:t>
            </a:r>
          </a:p>
        </p:txBody>
      </p:sp>
      <p:pic>
        <p:nvPicPr>
          <p:cNvPr id="31765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1194" y="2404666"/>
            <a:ext cx="1500188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7" grpId="0" animBg="1"/>
      <p:bldP spid="17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11862" y="1847379"/>
            <a:ext cx="5759450" cy="326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0800" dirty="0"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zh-CN" altLang="en-US" sz="208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狗</a:t>
            </a:r>
            <a:endParaRPr lang="en-GB" altLang="zh-CN" sz="20800" dirty="0"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804086" y="407516"/>
            <a:ext cx="410845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7200" dirty="0" err="1">
                <a:latin typeface="Calibri" charset="0"/>
                <a:ea typeface="Calibri" charset="0"/>
                <a:cs typeface="Calibri" charset="0"/>
              </a:rPr>
              <a:t>gǒu</a:t>
            </a:r>
            <a:endParaRPr lang="en-GB" altLang="zh-CN" sz="72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-1072463" y="5016029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6000" dirty="0">
                <a:latin typeface="Calibri" charset="0"/>
                <a:ea typeface="Calibri" charset="0"/>
                <a:cs typeface="Calibri" charset="0"/>
              </a:rPr>
              <a:t>			   dog</a:t>
            </a:r>
            <a:endParaRPr lang="zh-CN" altLang="en-GB" sz="60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62282" y="481082"/>
            <a:ext cx="2994094" cy="337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AA194D6E-0369-4CA7-8141-94AC42399B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59329" y="470329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9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9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124" grpId="0"/>
      <p:bldP spid="5125" grpId="0"/>
      <p:bldP spid="51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-454457" y="1791769"/>
            <a:ext cx="575945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0800" dirty="0">
                <a:latin typeface="Kaiti SC" charset="-122"/>
                <a:ea typeface="Kaiti SC" charset="-122"/>
                <a:cs typeface="Kaiti SC" charset="-122"/>
              </a:rPr>
              <a:t>  </a:t>
            </a:r>
            <a:r>
              <a:rPr lang="zh-CN" altLang="en-US" sz="208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猫</a:t>
            </a:r>
            <a:r>
              <a:rPr lang="zh-CN" altLang="en-US" sz="20800" dirty="0">
                <a:latin typeface="Kaiti SC" charset="-122"/>
                <a:ea typeface="Kaiti SC" charset="-122"/>
                <a:cs typeface="Kaiti SC" charset="-122"/>
              </a:rPr>
              <a:t> </a:t>
            </a:r>
            <a:endParaRPr lang="zh-CN" altLang="en-GB" sz="20800" dirty="0">
              <a:latin typeface="Kaiti SC" charset="-122"/>
              <a:ea typeface="Kaiti SC" charset="-122"/>
              <a:cs typeface="Kaiti SC" charset="-122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95536" y="469428"/>
            <a:ext cx="4349750" cy="1211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7200" dirty="0">
                <a:latin typeface="Calibri" charset="0"/>
                <a:ea typeface="Calibri" charset="0"/>
                <a:cs typeface="Calibri" charset="0"/>
              </a:rPr>
              <a:t>     </a:t>
            </a:r>
            <a:r>
              <a:rPr lang="en-US" altLang="zh-CN" sz="7200" dirty="0" err="1">
                <a:latin typeface="Calibri" charset="0"/>
                <a:ea typeface="Calibri" charset="0"/>
                <a:cs typeface="Calibri" charset="0"/>
              </a:rPr>
              <a:t>māo</a:t>
            </a:r>
            <a:r>
              <a:rPr lang="en-US" sz="7200" dirty="0">
                <a:latin typeface="Calibri" charset="0"/>
                <a:ea typeface="Calibri" charset="0"/>
                <a:cs typeface="Calibri" charset="0"/>
              </a:rPr>
              <a:t> </a:t>
            </a:r>
            <a:endParaRPr lang="en-GB" altLang="zh-CN" sz="72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115616" y="5084978"/>
            <a:ext cx="242210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6000" dirty="0">
                <a:latin typeface="Calibri" charset="0"/>
                <a:ea typeface="Calibri" charset="0"/>
                <a:cs typeface="Calibri" charset="0"/>
              </a:rPr>
              <a:t>    cat</a:t>
            </a:r>
            <a:endParaRPr lang="en-GB" altLang="zh-CN" sz="60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90602" y="785294"/>
            <a:ext cx="3397798" cy="307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847052E1-AC9C-42B4-8243-B1F3ACF94F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40296" y="488177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5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079" grpId="0"/>
      <p:bldP spid="3080" grpId="0"/>
      <p:bldP spid="30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11862" y="1851026"/>
            <a:ext cx="5759450" cy="326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0800" dirty="0"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zh-CN" altLang="en-US" sz="208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鱼</a:t>
            </a:r>
            <a:endParaRPr lang="zh-CN" altLang="en-GB" sz="20800" dirty="0"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824160" y="650697"/>
            <a:ext cx="379751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7200" dirty="0" err="1">
                <a:latin typeface="Calibri" charset="0"/>
                <a:ea typeface="Calibri" charset="0"/>
                <a:cs typeface="Calibri" charset="0"/>
              </a:rPr>
              <a:t>yú</a:t>
            </a:r>
            <a:endParaRPr lang="en-GB" altLang="zh-CN" sz="72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-1072463" y="5019676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6000" dirty="0">
                <a:latin typeface="Calibri" charset="0"/>
                <a:ea typeface="Calibri" charset="0"/>
                <a:cs typeface="Calibri" charset="0"/>
              </a:rPr>
              <a:t>			  fish</a:t>
            </a:r>
            <a:endParaRPr lang="zh-CN" altLang="en-GB" sz="60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4008" y="503758"/>
            <a:ext cx="3672408" cy="360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FD77715A-C407-49DF-BA50-EFE9C14032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4132" y="490079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8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5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100" grpId="0"/>
      <p:bldP spid="4101" grpId="0"/>
      <p:bldP spid="41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78231" y="1773238"/>
            <a:ext cx="5759450" cy="326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0800" dirty="0">
                <a:latin typeface="Kaiti SC" charset="-122"/>
                <a:ea typeface="Kaiti SC" charset="-122"/>
                <a:cs typeface="Kaiti SC" charset="-122"/>
              </a:rPr>
              <a:t>  </a:t>
            </a:r>
            <a:r>
              <a:rPr lang="zh-CN" altLang="en-US" sz="208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鸟</a:t>
            </a:r>
            <a:endParaRPr lang="zh-CN" altLang="en-GB" sz="20800" dirty="0"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738315" y="572909"/>
            <a:ext cx="221584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7200" dirty="0" err="1">
                <a:latin typeface="Calibri" charset="0"/>
                <a:ea typeface="Calibri" charset="0"/>
                <a:cs typeface="Calibri" charset="0"/>
              </a:rPr>
              <a:t>niǎo</a:t>
            </a:r>
            <a:endParaRPr lang="en-US" sz="7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-1406094" y="4941888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6000" dirty="0">
                <a:latin typeface="Calibri" charset="0"/>
                <a:ea typeface="Calibri" charset="0"/>
                <a:cs typeface="Calibri" charset="0"/>
              </a:rPr>
              <a:t>			    bird</a:t>
            </a:r>
            <a:endParaRPr lang="zh-CN" altLang="en-GB" sz="60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88024" y="735123"/>
            <a:ext cx="3475045" cy="29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2A301410-1147-4948-BF9B-86848B4FDB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88666" y="45354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3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3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148" grpId="0"/>
      <p:bldP spid="6149" grpId="0"/>
      <p:bldP spid="61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78231" y="1773238"/>
            <a:ext cx="5759450" cy="326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0800" dirty="0">
                <a:latin typeface="Kaiti SC" charset="-122"/>
                <a:ea typeface="Kaiti SC" charset="-122"/>
                <a:cs typeface="Kaiti SC" charset="-122"/>
              </a:rPr>
              <a:t>  </a:t>
            </a:r>
            <a:r>
              <a:rPr lang="zh-CN" altLang="en-US" sz="208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蛇</a:t>
            </a:r>
            <a:endParaRPr lang="zh-CN" altLang="en-GB" sz="20800" dirty="0"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738315" y="572909"/>
            <a:ext cx="221584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7200" dirty="0"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altLang="zh-CN" sz="7200" dirty="0" err="1"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en-US" sz="7200" dirty="0" err="1">
                <a:latin typeface="Calibri" charset="0"/>
                <a:ea typeface="Calibri" charset="0"/>
                <a:cs typeface="Calibri" charset="0"/>
              </a:rPr>
              <a:t>h</a:t>
            </a:r>
            <a:r>
              <a:rPr lang="en-US" altLang="zh-CN" sz="7200" dirty="0" err="1">
                <a:latin typeface="Calibri" charset="0"/>
                <a:ea typeface="Calibri" charset="0"/>
                <a:cs typeface="Calibri" charset="0"/>
              </a:rPr>
              <a:t>é</a:t>
            </a:r>
            <a:endParaRPr lang="en-US" sz="7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-1406094" y="4941888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6000" dirty="0">
                <a:latin typeface="Calibri" charset="0"/>
                <a:ea typeface="Calibri" charset="0"/>
                <a:cs typeface="Calibri" charset="0"/>
              </a:rPr>
              <a:t>			    snake</a:t>
            </a:r>
            <a:endParaRPr lang="zh-CN" altLang="en-GB" sz="60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04048" y="285748"/>
            <a:ext cx="3523579" cy="285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A596465D-8243-488F-BFA4-FC84E2DF3D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62637" y="44371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2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8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148" grpId="0"/>
      <p:bldP spid="6149" grpId="0"/>
      <p:bldP spid="61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-1240016" y="1204527"/>
            <a:ext cx="6626017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eaLnBrk="1" hangingPunct="1">
              <a:spcBef>
                <a:spcPct val="50000"/>
              </a:spcBef>
              <a:defRPr sz="20800">
                <a:latin typeface="Kaiti SC" charset="-122"/>
                <a:ea typeface="Kaiti SC" charset="-122"/>
                <a:cs typeface="Kaiti SC" charset="-122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zh-CN" altLang="en-US" dirty="0"/>
              <a:t>  </a:t>
            </a:r>
            <a:r>
              <a:rPr lang="zh-CN" altLang="en-US" sz="17300" dirty="0">
                <a:latin typeface="KaiTi" panose="02010609060101010101" pitchFamily="49" charset="-122"/>
                <a:ea typeface="KaiTi" panose="02010609060101010101" pitchFamily="49" charset="-122"/>
              </a:rPr>
              <a:t>兔子</a:t>
            </a:r>
            <a:endParaRPr lang="zh-CN" altLang="en-GB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259632" y="478796"/>
            <a:ext cx="221584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7200" dirty="0"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altLang="zh-CN" sz="7200" dirty="0" err="1">
                <a:latin typeface="Calibri" charset="0"/>
                <a:ea typeface="Calibri" charset="0"/>
                <a:cs typeface="Calibri" charset="0"/>
              </a:rPr>
              <a:t>tù</a:t>
            </a:r>
            <a:r>
              <a:rPr lang="en-US" altLang="zh-CN" sz="7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7200" dirty="0" err="1">
                <a:latin typeface="Calibri" charset="0"/>
                <a:ea typeface="Calibri" charset="0"/>
                <a:cs typeface="Calibri" charset="0"/>
              </a:rPr>
              <a:t>zi</a:t>
            </a:r>
            <a:endParaRPr lang="en-US" sz="7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-1620688" y="4530388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6000" dirty="0">
                <a:latin typeface="Calibri" charset="0"/>
                <a:ea typeface="Calibri" charset="0"/>
                <a:cs typeface="Calibri" charset="0"/>
              </a:rPr>
              <a:t>			    rabbit</a:t>
            </a:r>
            <a:endParaRPr lang="zh-CN" altLang="en-GB" sz="60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80489" y="476672"/>
            <a:ext cx="3451571" cy="329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966C145D-C1D3-475B-84B8-8BE70BCDED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50674" y="494116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2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9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148" grpId="0"/>
      <p:bldP spid="6149" grpId="0"/>
      <p:bldP spid="61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19872" y="1351336"/>
            <a:ext cx="2146017" cy="174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0777" y="499335"/>
            <a:ext cx="2304256" cy="260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70728" y="4080191"/>
            <a:ext cx="2907211" cy="224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2710" y="4028414"/>
            <a:ext cx="2630564" cy="243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13264" y="4095719"/>
            <a:ext cx="2146016" cy="162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99CCCEEA-23A9-48D8-9B7C-7417C51D1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70728" y="489528"/>
            <a:ext cx="2698167" cy="250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12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339752" y="1556792"/>
            <a:ext cx="5759450" cy="326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0800" dirty="0"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zh-CN" altLang="en-US" sz="208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狗</a:t>
            </a:r>
            <a:endParaRPr lang="en-GB" altLang="zh-CN" sz="20800" dirty="0"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648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</TotalTime>
  <Words>229</Words>
  <Application>Microsoft Office PowerPoint</Application>
  <PresentationFormat>On-screen Show (4:3)</PresentationFormat>
  <Paragraphs>61</Paragraphs>
  <Slides>16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等线</vt:lpstr>
      <vt:lpstr>KaiTi</vt:lpstr>
      <vt:lpstr>KaiTi</vt:lpstr>
      <vt:lpstr>Kaiti SC</vt:lpstr>
      <vt:lpstr>Arial</vt:lpstr>
      <vt:lpstr>Calibri</vt:lpstr>
      <vt:lpstr>Calibri Light</vt:lpstr>
      <vt:lpstr>Office Theme</vt:lpstr>
      <vt:lpstr>2.2: 我的小猫      wǒ de xiǎo māo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 each character at least 5 times:</vt:lpstr>
      <vt:lpstr>PowerPoint Presentation</vt:lpstr>
    </vt:vector>
  </TitlesOfParts>
  <Company>Research Machines plc.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</dc:creator>
  <cp:lastModifiedBy>C. Tatton</cp:lastModifiedBy>
  <cp:revision>38</cp:revision>
  <dcterms:created xsi:type="dcterms:W3CDTF">2010-11-04T06:54:16Z</dcterms:created>
  <dcterms:modified xsi:type="dcterms:W3CDTF">2024-05-20T12:26:36Z</dcterms:modified>
</cp:coreProperties>
</file>